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26" r:id="rId2"/>
    <p:sldId id="427" r:id="rId3"/>
    <p:sldId id="428" r:id="rId4"/>
    <p:sldId id="429" r:id="rId5"/>
    <p:sldId id="447" r:id="rId6"/>
    <p:sldId id="455" r:id="rId7"/>
    <p:sldId id="434" r:id="rId8"/>
    <p:sldId id="435" r:id="rId9"/>
    <p:sldId id="448" r:id="rId10"/>
    <p:sldId id="436" r:id="rId11"/>
    <p:sldId id="437" r:id="rId12"/>
    <p:sldId id="438" r:id="rId13"/>
    <p:sldId id="439" r:id="rId14"/>
    <p:sldId id="440" r:id="rId15"/>
    <p:sldId id="449" r:id="rId16"/>
    <p:sldId id="450" r:id="rId17"/>
    <p:sldId id="451" r:id="rId18"/>
    <p:sldId id="452" r:id="rId19"/>
    <p:sldId id="453" r:id="rId20"/>
    <p:sldId id="454" r:id="rId21"/>
    <p:sldId id="44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 White" initials="LW" lastIdx="4" clrIdx="0">
    <p:extLst>
      <p:ext uri="{19B8F6BF-5375-455C-9EA6-DF929625EA0E}">
        <p15:presenceInfo xmlns:p15="http://schemas.microsoft.com/office/powerpoint/2012/main" userId="1984b074cd1d54d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3EE"/>
    <a:srgbClr val="1994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2" autoAdjust="0"/>
    <p:restoredTop sz="94660"/>
  </p:normalViewPr>
  <p:slideViewPr>
    <p:cSldViewPr snapToGrid="0">
      <p:cViewPr varScale="1">
        <p:scale>
          <a:sx n="108" d="100"/>
          <a:sy n="108" d="100"/>
        </p:scale>
        <p:origin x="120" y="2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E16C9-2B82-4D5D-A758-E92D0EF67FF6}" type="datetimeFigureOut">
              <a:rPr lang="en-IN" smtClean="0"/>
              <a:t>28-08-2025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9DC7A7-AEE6-440C-8E77-3B9164FF7AA8}" type="slidenum">
              <a:rPr lang="en-IN" smtClean="0"/>
              <a:t>‹#›</a:t>
            </a:fld>
            <a:endParaRPr lang="en-IN"/>
          </a:p>
        </p:txBody>
      </p:sp>
    </p:spTree>
    <p:extLst>
      <p:ext uri="{BB962C8B-B14F-4D97-AF65-F5344CB8AC3E}">
        <p14:creationId xmlns:p14="http://schemas.microsoft.com/office/powerpoint/2010/main" val="21114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1</a:t>
            </a:fld>
            <a:endParaRPr lang="en-US" altLang="en-US" sz="1200" dirty="0"/>
          </a:p>
        </p:txBody>
      </p:sp>
    </p:spTree>
    <p:extLst>
      <p:ext uri="{BB962C8B-B14F-4D97-AF65-F5344CB8AC3E}">
        <p14:creationId xmlns:p14="http://schemas.microsoft.com/office/powerpoint/2010/main" val="196536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2</a:t>
            </a:fld>
            <a:endParaRPr lang="en-US" altLang="en-US" sz="1200" dirty="0"/>
          </a:p>
        </p:txBody>
      </p:sp>
    </p:spTree>
    <p:extLst>
      <p:ext uri="{BB962C8B-B14F-4D97-AF65-F5344CB8AC3E}">
        <p14:creationId xmlns:p14="http://schemas.microsoft.com/office/powerpoint/2010/main" val="2186577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3</a:t>
            </a:fld>
            <a:endParaRPr lang="en-US" altLang="en-US" sz="1200" dirty="0"/>
          </a:p>
        </p:txBody>
      </p:sp>
    </p:spTree>
    <p:extLst>
      <p:ext uri="{BB962C8B-B14F-4D97-AF65-F5344CB8AC3E}">
        <p14:creationId xmlns:p14="http://schemas.microsoft.com/office/powerpoint/2010/main" val="697667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4</a:t>
            </a:fld>
            <a:endParaRPr lang="en-US" altLang="en-US" sz="1200" dirty="0"/>
          </a:p>
        </p:txBody>
      </p:sp>
    </p:spTree>
    <p:extLst>
      <p:ext uri="{BB962C8B-B14F-4D97-AF65-F5344CB8AC3E}">
        <p14:creationId xmlns:p14="http://schemas.microsoft.com/office/powerpoint/2010/main" val="3912566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5</a:t>
            </a:fld>
            <a:endParaRPr lang="en-US" altLang="en-US" sz="1200" dirty="0"/>
          </a:p>
        </p:txBody>
      </p:sp>
    </p:spTree>
    <p:extLst>
      <p:ext uri="{BB962C8B-B14F-4D97-AF65-F5344CB8AC3E}">
        <p14:creationId xmlns:p14="http://schemas.microsoft.com/office/powerpoint/2010/main" val="4066182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4602B-214D-383A-5979-F4749D1A5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932F4-8C93-9BC0-0051-E762B29A6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A4F2C-752A-686D-DA2A-7E2635249BE1}"/>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CA022C9B-4AC0-1449-451C-7296C280FBDA}"/>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077291F5-6BFA-CCD5-2A34-C216867337CF}"/>
              </a:ext>
            </a:extLst>
          </p:cNvPr>
          <p:cNvSpPr>
            <a:spLocks noGrp="1"/>
          </p:cNvSpPr>
          <p:nvPr>
            <p:ph type="sldNum" sz="quarter" idx="11"/>
          </p:nvPr>
        </p:nvSpPr>
        <p:spPr/>
        <p:txBody>
          <a:bodyPr/>
          <a:lstStyle/>
          <a:p>
            <a:pPr>
              <a:defRPr/>
            </a:pPr>
            <a:fld id="{34C557B9-2DD5-48FD-B418-F282AC910E4D}" type="slidenum">
              <a:rPr lang="en-US" altLang="en-US" smtClean="0"/>
              <a:pPr>
                <a:defRPr/>
              </a:pPr>
              <a:t>6</a:t>
            </a:fld>
            <a:endParaRPr lang="en-US" altLang="en-US" sz="1200" dirty="0"/>
          </a:p>
        </p:txBody>
      </p:sp>
    </p:spTree>
    <p:extLst>
      <p:ext uri="{BB962C8B-B14F-4D97-AF65-F5344CB8AC3E}">
        <p14:creationId xmlns:p14="http://schemas.microsoft.com/office/powerpoint/2010/main" val="483057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E5A4D-4A3D-4B27-2457-112F50458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E2E626-C9D1-4E9E-C51C-6AF2E9BB59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3040B-48B2-367F-7190-0B6F2F8B6E74}"/>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DB7C93C9-566D-4E6E-2414-929D83049FD3}"/>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610329C8-6782-CBD6-653A-C435C11CBB34}"/>
              </a:ext>
            </a:extLst>
          </p:cNvPr>
          <p:cNvSpPr>
            <a:spLocks noGrp="1"/>
          </p:cNvSpPr>
          <p:nvPr>
            <p:ph type="sldNum" sz="quarter" idx="11"/>
          </p:nvPr>
        </p:nvSpPr>
        <p:spPr/>
        <p:txBody>
          <a:bodyPr/>
          <a:lstStyle/>
          <a:p>
            <a:pPr>
              <a:defRPr/>
            </a:pPr>
            <a:fld id="{34C557B9-2DD5-48FD-B418-F282AC910E4D}" type="slidenum">
              <a:rPr lang="en-US" altLang="en-US" smtClean="0"/>
              <a:pPr>
                <a:defRPr/>
              </a:pPr>
              <a:t>7</a:t>
            </a:fld>
            <a:endParaRPr lang="en-US" altLang="en-US" sz="1200" dirty="0"/>
          </a:p>
        </p:txBody>
      </p:sp>
    </p:spTree>
    <p:extLst>
      <p:ext uri="{BB962C8B-B14F-4D97-AF65-F5344CB8AC3E}">
        <p14:creationId xmlns:p14="http://schemas.microsoft.com/office/powerpoint/2010/main" val="1946975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646EA-DA69-7472-35D7-F52C8E5A8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1BDF9-63F9-B281-8EFD-45DE93FFA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BA931-7B01-0237-F08B-F76B1AF0ED9D}"/>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383B0201-322A-7C3A-3E16-DE2DFECF8649}"/>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DDFBC7E1-B635-CA08-78E3-732CA27D1E53}"/>
              </a:ext>
            </a:extLst>
          </p:cNvPr>
          <p:cNvSpPr>
            <a:spLocks noGrp="1"/>
          </p:cNvSpPr>
          <p:nvPr>
            <p:ph type="sldNum" sz="quarter" idx="11"/>
          </p:nvPr>
        </p:nvSpPr>
        <p:spPr/>
        <p:txBody>
          <a:bodyPr/>
          <a:lstStyle/>
          <a:p>
            <a:pPr>
              <a:defRPr/>
            </a:pPr>
            <a:fld id="{34C557B9-2DD5-48FD-B418-F282AC910E4D}" type="slidenum">
              <a:rPr lang="en-US" altLang="en-US" smtClean="0"/>
              <a:pPr>
                <a:defRPr/>
              </a:pPr>
              <a:t>8</a:t>
            </a:fld>
            <a:endParaRPr lang="en-US" altLang="en-US" sz="1200" dirty="0"/>
          </a:p>
        </p:txBody>
      </p:sp>
    </p:spTree>
    <p:extLst>
      <p:ext uri="{BB962C8B-B14F-4D97-AF65-F5344CB8AC3E}">
        <p14:creationId xmlns:p14="http://schemas.microsoft.com/office/powerpoint/2010/main" val="107473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p:cNvSpPr>
            <a:spLocks noGrp="1"/>
          </p:cNvSpPr>
          <p:nvPr>
            <p:ph type="sldNum" sz="quarter" idx="11"/>
          </p:nvPr>
        </p:nvSpPr>
        <p:spPr/>
        <p:txBody>
          <a:bodyPr/>
          <a:lstStyle/>
          <a:p>
            <a:pPr>
              <a:defRPr/>
            </a:pPr>
            <a:fld id="{34C557B9-2DD5-48FD-B418-F282AC910E4D}" type="slidenum">
              <a:rPr lang="en-US" altLang="en-US" smtClean="0"/>
              <a:pPr>
                <a:defRPr/>
              </a:pPr>
              <a:t>9</a:t>
            </a:fld>
            <a:endParaRPr lang="en-US" altLang="en-US" sz="1200" dirty="0"/>
          </a:p>
        </p:txBody>
      </p:sp>
    </p:spTree>
    <p:extLst>
      <p:ext uri="{BB962C8B-B14F-4D97-AF65-F5344CB8AC3E}">
        <p14:creationId xmlns:p14="http://schemas.microsoft.com/office/powerpoint/2010/main" val="355596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C40C-0C4B-3301-99E9-6696B30BB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FD65C-80CD-1A63-20C5-F68A80202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5D7B3-74DC-AB25-2573-1D8F5FDF989A}"/>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9329B948-AC5D-D6A2-D39C-A1FE700D281A}"/>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CB689561-BDCA-5305-2B20-65B2526A0589}"/>
              </a:ext>
            </a:extLst>
          </p:cNvPr>
          <p:cNvSpPr>
            <a:spLocks noGrp="1"/>
          </p:cNvSpPr>
          <p:nvPr>
            <p:ph type="sldNum" sz="quarter" idx="11"/>
          </p:nvPr>
        </p:nvSpPr>
        <p:spPr/>
        <p:txBody>
          <a:bodyPr/>
          <a:lstStyle/>
          <a:p>
            <a:pPr>
              <a:defRPr/>
            </a:pPr>
            <a:fld id="{34C557B9-2DD5-48FD-B418-F282AC910E4D}" type="slidenum">
              <a:rPr lang="en-US" altLang="en-US" smtClean="0"/>
              <a:pPr>
                <a:defRPr/>
              </a:pPr>
              <a:t>10</a:t>
            </a:fld>
            <a:endParaRPr lang="en-US" altLang="en-US" sz="1200" dirty="0"/>
          </a:p>
        </p:txBody>
      </p:sp>
    </p:spTree>
    <p:extLst>
      <p:ext uri="{BB962C8B-B14F-4D97-AF65-F5344CB8AC3E}">
        <p14:creationId xmlns:p14="http://schemas.microsoft.com/office/powerpoint/2010/main" val="3077031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41831-7EE3-30CA-34A7-A4A25674F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825E5-E74C-CA68-7C8A-B05C27F4E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10EF8-F9BC-3CC9-C9CE-3107F46D2C62}"/>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A405DB80-FF29-0013-2284-AFC313E68A57}"/>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D9C8B411-23EE-18E4-980D-E336DBD26DB4}"/>
              </a:ext>
            </a:extLst>
          </p:cNvPr>
          <p:cNvSpPr>
            <a:spLocks noGrp="1"/>
          </p:cNvSpPr>
          <p:nvPr>
            <p:ph type="sldNum" sz="quarter" idx="11"/>
          </p:nvPr>
        </p:nvSpPr>
        <p:spPr/>
        <p:txBody>
          <a:bodyPr/>
          <a:lstStyle/>
          <a:p>
            <a:pPr>
              <a:defRPr/>
            </a:pPr>
            <a:fld id="{34C557B9-2DD5-48FD-B418-F282AC910E4D}" type="slidenum">
              <a:rPr lang="en-US" altLang="en-US" smtClean="0"/>
              <a:pPr>
                <a:defRPr/>
              </a:pPr>
              <a:t>11</a:t>
            </a:fld>
            <a:endParaRPr lang="en-US" altLang="en-US" sz="1200" dirty="0"/>
          </a:p>
        </p:txBody>
      </p:sp>
    </p:spTree>
    <p:extLst>
      <p:ext uri="{BB962C8B-B14F-4D97-AF65-F5344CB8AC3E}">
        <p14:creationId xmlns:p14="http://schemas.microsoft.com/office/powerpoint/2010/main" val="2121164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CF112-D9FE-F19F-2A90-5B5CF954B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DB4E5-0AAE-2DA0-7DCB-36AA187E7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39A952-AC62-38B8-9A68-0535E8FE5283}"/>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F7A4D333-2E6B-29F7-E808-E445E6F73B70}"/>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20DD0D7F-1FFF-2540-79C0-D6B45E009632}"/>
              </a:ext>
            </a:extLst>
          </p:cNvPr>
          <p:cNvSpPr>
            <a:spLocks noGrp="1"/>
          </p:cNvSpPr>
          <p:nvPr>
            <p:ph type="sldNum" sz="quarter" idx="11"/>
          </p:nvPr>
        </p:nvSpPr>
        <p:spPr/>
        <p:txBody>
          <a:bodyPr/>
          <a:lstStyle/>
          <a:p>
            <a:pPr>
              <a:defRPr/>
            </a:pPr>
            <a:fld id="{34C557B9-2DD5-48FD-B418-F282AC910E4D}" type="slidenum">
              <a:rPr lang="en-US" altLang="en-US" smtClean="0"/>
              <a:pPr>
                <a:defRPr/>
              </a:pPr>
              <a:t>12</a:t>
            </a:fld>
            <a:endParaRPr lang="en-US" altLang="en-US" sz="1200" dirty="0"/>
          </a:p>
        </p:txBody>
      </p:sp>
    </p:spTree>
    <p:extLst>
      <p:ext uri="{BB962C8B-B14F-4D97-AF65-F5344CB8AC3E}">
        <p14:creationId xmlns:p14="http://schemas.microsoft.com/office/powerpoint/2010/main" val="423816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4F65B-4330-FC9B-9D84-49D872678F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8BB6C8-2342-43C9-ECCF-840AF55B15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CBB897-DF0D-6FEF-B4C8-CA720D4794CD}"/>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B308E6A1-CCFD-F3CB-ABE8-AE5BF48D0CE2}"/>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3460FB74-009F-0824-6047-DEC26A661DF8}"/>
              </a:ext>
            </a:extLst>
          </p:cNvPr>
          <p:cNvSpPr>
            <a:spLocks noGrp="1"/>
          </p:cNvSpPr>
          <p:nvPr>
            <p:ph type="sldNum" sz="quarter" idx="11"/>
          </p:nvPr>
        </p:nvSpPr>
        <p:spPr/>
        <p:txBody>
          <a:bodyPr/>
          <a:lstStyle/>
          <a:p>
            <a:pPr>
              <a:defRPr/>
            </a:pPr>
            <a:fld id="{34C557B9-2DD5-48FD-B418-F282AC910E4D}" type="slidenum">
              <a:rPr lang="en-US" altLang="en-US" smtClean="0"/>
              <a:pPr>
                <a:defRPr/>
              </a:pPr>
              <a:t>13</a:t>
            </a:fld>
            <a:endParaRPr lang="en-US" altLang="en-US" sz="1200" dirty="0"/>
          </a:p>
        </p:txBody>
      </p:sp>
    </p:spTree>
    <p:extLst>
      <p:ext uri="{BB962C8B-B14F-4D97-AF65-F5344CB8AC3E}">
        <p14:creationId xmlns:p14="http://schemas.microsoft.com/office/powerpoint/2010/main" val="1187276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5B0E6-2F1D-41D0-03D9-C38B4CA9B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92B0D-94B5-49F4-AE0D-C88BA09221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964C3C-5C2B-98F0-469F-D186F49CA8BC}"/>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D0B261E9-33A6-7E12-1ADF-EEC063F1F4FB}"/>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3F57982D-86C0-2C4D-F356-458B6C62344F}"/>
              </a:ext>
            </a:extLst>
          </p:cNvPr>
          <p:cNvSpPr>
            <a:spLocks noGrp="1"/>
          </p:cNvSpPr>
          <p:nvPr>
            <p:ph type="sldNum" sz="quarter" idx="11"/>
          </p:nvPr>
        </p:nvSpPr>
        <p:spPr/>
        <p:txBody>
          <a:bodyPr/>
          <a:lstStyle/>
          <a:p>
            <a:pPr>
              <a:defRPr/>
            </a:pPr>
            <a:fld id="{34C557B9-2DD5-48FD-B418-F282AC910E4D}" type="slidenum">
              <a:rPr lang="en-US" altLang="en-US" smtClean="0"/>
              <a:pPr>
                <a:defRPr/>
              </a:pPr>
              <a:t>14</a:t>
            </a:fld>
            <a:endParaRPr lang="en-US" altLang="en-US" sz="1200" dirty="0"/>
          </a:p>
        </p:txBody>
      </p:sp>
    </p:spTree>
    <p:extLst>
      <p:ext uri="{BB962C8B-B14F-4D97-AF65-F5344CB8AC3E}">
        <p14:creationId xmlns:p14="http://schemas.microsoft.com/office/powerpoint/2010/main" val="523888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5EC64-1578-3ABD-0342-753E7A8C0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5BF90-D0B4-632A-4640-CAEAC01A5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61857-ADA7-6983-0B73-5AF6EE644187}"/>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Date Placeholder 3">
            <a:extLst>
              <a:ext uri="{FF2B5EF4-FFF2-40B4-BE49-F238E27FC236}">
                <a16:creationId xmlns:a16="http://schemas.microsoft.com/office/drawing/2014/main" id="{32F67F12-4F0E-075A-B49C-69074A4EB481}"/>
              </a:ext>
            </a:extLst>
          </p:cNvPr>
          <p:cNvSpPr>
            <a:spLocks noGrp="1"/>
          </p:cNvSpPr>
          <p:nvPr>
            <p:ph type="dt" idx="10"/>
          </p:nvPr>
        </p:nvSpPr>
        <p:spPr/>
        <p:txBody>
          <a:bodyPr/>
          <a:lstStyle/>
          <a:p>
            <a:pPr>
              <a:defRPr/>
            </a:pPr>
            <a:fld id="{3B2EC61F-1633-4CAB-9395-1B28D2D3326D}" type="datetime1">
              <a:rPr lang="en-US" altLang="en-US" smtClean="0"/>
              <a:pPr>
                <a:defRPr/>
              </a:pPr>
              <a:t>8/28/2025</a:t>
            </a:fld>
            <a:endParaRPr lang="en-US" altLang="en-US" sz="1200" dirty="0"/>
          </a:p>
        </p:txBody>
      </p:sp>
      <p:sp>
        <p:nvSpPr>
          <p:cNvPr id="5" name="Slide Number Placeholder 4">
            <a:extLst>
              <a:ext uri="{FF2B5EF4-FFF2-40B4-BE49-F238E27FC236}">
                <a16:creationId xmlns:a16="http://schemas.microsoft.com/office/drawing/2014/main" id="{5DD8D97B-FD13-7120-4EFA-3C66FC20661E}"/>
              </a:ext>
            </a:extLst>
          </p:cNvPr>
          <p:cNvSpPr>
            <a:spLocks noGrp="1"/>
          </p:cNvSpPr>
          <p:nvPr>
            <p:ph type="sldNum" sz="quarter" idx="11"/>
          </p:nvPr>
        </p:nvSpPr>
        <p:spPr/>
        <p:txBody>
          <a:bodyPr/>
          <a:lstStyle/>
          <a:p>
            <a:pPr>
              <a:defRPr/>
            </a:pPr>
            <a:fld id="{34C557B9-2DD5-48FD-B418-F282AC910E4D}" type="slidenum">
              <a:rPr lang="en-US" altLang="en-US" smtClean="0"/>
              <a:pPr>
                <a:defRPr/>
              </a:pPr>
              <a:t>21</a:t>
            </a:fld>
            <a:endParaRPr lang="en-US" altLang="en-US" sz="1200" dirty="0"/>
          </a:p>
        </p:txBody>
      </p:sp>
    </p:spTree>
    <p:extLst>
      <p:ext uri="{BB962C8B-B14F-4D97-AF65-F5344CB8AC3E}">
        <p14:creationId xmlns:p14="http://schemas.microsoft.com/office/powerpoint/2010/main" val="669077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1530263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A04BF50-9982-44BE-AB1D-F23A090ABBB7}" type="datetimeFigureOut">
              <a:rPr lang="en-IN" smtClean="0"/>
              <a:t>28-08-2025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323766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04423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A04BF50-9982-44BE-AB1D-F23A090ABBB7}" type="datetimeFigureOut">
              <a:rPr lang="en-IN" smtClean="0"/>
              <a:t>28-08-2025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1000163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A04BF50-9982-44BE-AB1D-F23A090ABBB7}" type="datetimeFigureOut">
              <a:rPr lang="en-IN" smtClean="0"/>
              <a:t>28-08-2025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2000520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1405816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3058330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A04BF50-9982-44BE-AB1D-F23A090ABBB7}" type="datetimeFigureOut">
              <a:rPr lang="en-IN" smtClean="0"/>
              <a:t>28-08-2025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124958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3107802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A04BF50-9982-44BE-AB1D-F23A090ABBB7}" type="datetimeFigureOut">
              <a:rPr lang="en-IN" smtClean="0"/>
              <a:t>28-08-2025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1206785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A967906-C14C-49F9-BFF7-9CD5F7F85F8C}" type="slidenum">
              <a:rPr lang="en-IN" smtClean="0"/>
              <a:t>‹#›</a:t>
            </a:fld>
            <a:endParaRPr lang="en-IN"/>
          </a:p>
        </p:txBody>
      </p:sp>
    </p:spTree>
    <p:extLst>
      <p:ext uri="{BB962C8B-B14F-4D97-AF65-F5344CB8AC3E}">
        <p14:creationId xmlns:p14="http://schemas.microsoft.com/office/powerpoint/2010/main" val="802357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0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994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967906-C14C-49F9-BFF7-9CD5F7F85F8C}" type="slidenum">
              <a:rPr lang="en-IN" smtClean="0"/>
              <a:t>‹#›</a:t>
            </a:fld>
            <a:endParaRPr lang="en-IN"/>
          </a:p>
        </p:txBody>
      </p:sp>
      <p:pic>
        <p:nvPicPr>
          <p:cNvPr id="7" name="Picture 6">
            <a:extLst>
              <a:ext uri="{FF2B5EF4-FFF2-40B4-BE49-F238E27FC236}">
                <a16:creationId xmlns:a16="http://schemas.microsoft.com/office/drawing/2014/main" id="{50F435B6-E5DE-4BAD-8091-99DAD641655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8" name="TextBox 7"/>
          <p:cNvSpPr txBox="1"/>
          <p:nvPr userDrawn="1"/>
        </p:nvSpPr>
        <p:spPr>
          <a:xfrm>
            <a:off x="2097030" y="6417124"/>
            <a:ext cx="7997940" cy="313932"/>
          </a:xfrm>
          <a:prstGeom prst="rect">
            <a:avLst/>
          </a:prstGeom>
          <a:noFill/>
        </p:spPr>
        <p:txBody>
          <a:bodyPr wrap="square" rtlCol="0">
            <a:spAutoFit/>
          </a:bodyPr>
          <a:lstStyle/>
          <a:p>
            <a:pPr algn="ctr" eaLnBrk="1" hangingPunct="1">
              <a:lnSpc>
                <a:spcPct val="90000"/>
              </a:lnSpc>
              <a:spcBef>
                <a:spcPts val="500"/>
              </a:spcBef>
              <a:buClr>
                <a:schemeClr val="accent5">
                  <a:lumMod val="75000"/>
                </a:schemeClr>
              </a:buClr>
              <a:defRPr/>
            </a:pPr>
            <a:r>
              <a:rPr lang="en-US" sz="800">
                <a:solidFill>
                  <a:schemeClr val="bg1"/>
                </a:solidFill>
                <a:cs typeface="Arial" panose="020B0604020202020204" pitchFamily="34" charset="0"/>
              </a:rPr>
              <a:t>© 2025 </a:t>
            </a:r>
            <a:r>
              <a:rPr lang="en-US" sz="800" dirty="0">
                <a:solidFill>
                  <a:schemeClr val="bg1"/>
                </a:solidFill>
                <a:cs typeface="Arial" panose="020B0604020202020204" pitchFamily="34" charset="0"/>
              </a:rPr>
              <a:t>Interlynx Systems, LLC.  All rights reserved. No part of this presentation may be reproduced, distributed, or transmitted in any form or by any means, including photocopying, recording, or other electronic or mechanical methods, without the prior written permission of Interlynx Systems, LLC.  </a:t>
            </a:r>
            <a:endParaRPr lang="en-US" altLang="en-US" sz="800" dirty="0">
              <a:solidFill>
                <a:schemeClr val="bg1"/>
              </a:solidFill>
              <a:cs typeface="Arial" panose="020B0604020202020204" pitchFamily="34" charset="0"/>
              <a:sym typeface="Tw Cen MT" panose="020B0602020104020603" pitchFamily="34" charset="0"/>
            </a:endParaRPr>
          </a:p>
        </p:txBody>
      </p:sp>
    </p:spTree>
    <p:extLst>
      <p:ext uri="{BB962C8B-B14F-4D97-AF65-F5344CB8AC3E}">
        <p14:creationId xmlns:p14="http://schemas.microsoft.com/office/powerpoint/2010/main" val="1855267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mailto:support@iwakiamericaleads.com" TargetMode="External"/><Relationship Id="rId2" Type="http://schemas.openxmlformats.org/officeDocument/2006/relationships/hyperlink" Target="http://www.iwakiamericaleads.com/admin/redirect_lead.php?cpath=NDReUlNNXjEzXjIwMl5VU0FeMQ==&amp;LogType=Lead" TargetMode="Externa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hyperlink" Target="http://www.iwakiamericaleads.com/admin/redirect_lead.php?cpath=NTJeUlNNXjheMjQ0XlVTQV4x&amp;LogType=Lea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4D0BA7FB-55D3-548E-8898-7EAE3C91FBE5}"/>
              </a:ext>
            </a:extLst>
          </p:cNvPr>
          <p:cNvSpPr>
            <a:spLocks noChangeArrowheads="1"/>
          </p:cNvSpPr>
          <p:nvPr/>
        </p:nvSpPr>
        <p:spPr bwMode="auto">
          <a:xfrm>
            <a:off x="1327856" y="5461360"/>
            <a:ext cx="1055584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9pPr>
          </a:lstStyle>
          <a:p>
            <a:pPr algn="ctr" eaLnBrk="1" hangingPunct="1">
              <a:lnSpc>
                <a:spcPct val="100000"/>
              </a:lnSpc>
              <a:spcBef>
                <a:spcPct val="0"/>
              </a:spcBef>
              <a:buFont typeface="Arial" panose="020B0604020202020204" pitchFamily="34" charset="0"/>
              <a:buNone/>
            </a:pPr>
            <a:r>
              <a:rPr lang="en-US" altLang="en-US" sz="4800" b="1" i="1" dirty="0">
                <a:solidFill>
                  <a:schemeClr val="bg1"/>
                </a:solidFill>
                <a:effectLst>
                  <a:outerShdw blurRad="38100" dist="38100" dir="2700000" algn="tl">
                    <a:srgbClr val="000000">
                      <a:alpha val="43137"/>
                    </a:srgbClr>
                  </a:outerShdw>
                </a:effectLst>
                <a:latin typeface="+mn-lt"/>
                <a:ea typeface="SimSun" panose="02010600030101010101" pitchFamily="2" charset="-122"/>
              </a:rPr>
              <a:t>Sales Lead and Quote Management Solution</a:t>
            </a:r>
            <a:endParaRPr lang="en-US" altLang="en-US" sz="5400" b="1" i="1" dirty="0">
              <a:solidFill>
                <a:schemeClr val="bg1"/>
              </a:solidFill>
              <a:effectLst>
                <a:outerShdw blurRad="38100" dist="38100" dir="2700000" algn="tl">
                  <a:srgbClr val="000000">
                    <a:alpha val="43137"/>
                  </a:srgbClr>
                </a:outerShdw>
              </a:effectLst>
              <a:latin typeface="+mn-lt"/>
              <a:ea typeface="SimSun" panose="02010600030101010101" pitchFamily="2" charset="-122"/>
            </a:endParaRPr>
          </a:p>
        </p:txBody>
      </p:sp>
      <p:pic>
        <p:nvPicPr>
          <p:cNvPr id="5" name="Picture 4" descr="A blue and white logo">
            <a:extLst>
              <a:ext uri="{FF2B5EF4-FFF2-40B4-BE49-F238E27FC236}">
                <a16:creationId xmlns:a16="http://schemas.microsoft.com/office/drawing/2014/main" id="{798C5851-E7BE-C871-3359-70385FFCF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5547" y="2496127"/>
            <a:ext cx="9480467" cy="2103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2978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F435B6-E5DE-4BAD-8091-99DAD641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6" name="TextBox 9">
            <a:extLst>
              <a:ext uri="{FF2B5EF4-FFF2-40B4-BE49-F238E27FC236}">
                <a16:creationId xmlns:a16="http://schemas.microsoft.com/office/drawing/2014/main" id="{FE8C31DD-A26F-4D5E-878D-43040328541D}"/>
              </a:ext>
            </a:extLst>
          </p:cNvPr>
          <p:cNvSpPr>
            <a:spLocks noChangeArrowheads="1"/>
          </p:cNvSpPr>
          <p:nvPr/>
        </p:nvSpPr>
        <p:spPr bwMode="auto">
          <a:xfrm>
            <a:off x="2307593" y="262550"/>
            <a:ext cx="83867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anose="020B0604020202020204" pitchFamily="34" charset="0"/>
              <a:buNone/>
            </a:pPr>
            <a:r>
              <a:rPr lang="en-US" altLang="en-US" sz="3600" b="1" i="1" dirty="0">
                <a:solidFill>
                  <a:schemeClr val="bg1"/>
                </a:solidFill>
                <a:effectLst>
                  <a:outerShdw blurRad="38100" dist="38100" dir="2700000" algn="tl">
                    <a:srgbClr val="000000">
                      <a:alpha val="43137"/>
                    </a:srgbClr>
                  </a:outerShdw>
                </a:effectLst>
                <a:latin typeface="+mn-lt"/>
                <a:cs typeface="Tw Cen MT" panose="020B0602020104020603" pitchFamily="34" charset="0"/>
              </a:rPr>
              <a:t>How Sales Leads Drive Mindshare</a:t>
            </a:r>
          </a:p>
        </p:txBody>
      </p:sp>
      <p:pic>
        <p:nvPicPr>
          <p:cNvPr id="7" name="Picture 6">
            <a:extLst>
              <a:ext uri="{FF2B5EF4-FFF2-40B4-BE49-F238E27FC236}">
                <a16:creationId xmlns:a16="http://schemas.microsoft.com/office/drawing/2014/main" id="{C17B0533-DEFB-49FE-AD84-C1F0845D9C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5466" y="1690633"/>
            <a:ext cx="1412875"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8">
            <a:extLst>
              <a:ext uri="{FF2B5EF4-FFF2-40B4-BE49-F238E27FC236}">
                <a16:creationId xmlns:a16="http://schemas.microsoft.com/office/drawing/2014/main" id="{C9CA2793-2FC3-43FB-A793-59C789A571A1}"/>
              </a:ext>
            </a:extLst>
          </p:cNvPr>
          <p:cNvSpPr>
            <a:spLocks noChangeArrowheads="1"/>
          </p:cNvSpPr>
          <p:nvPr/>
        </p:nvSpPr>
        <p:spPr bwMode="auto">
          <a:xfrm>
            <a:off x="1996956" y="1274746"/>
            <a:ext cx="766468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2pPr>
            <a:lvl3pPr marL="1371600" indent="-457200">
              <a:lnSpc>
                <a:spcPct val="90000"/>
              </a:lnSpc>
              <a:spcBef>
                <a:spcPts val="500"/>
              </a:spcBef>
              <a:buFont typeface="Arial" panose="020B0604020202020204" pitchFamily="34" charset="0"/>
              <a:buChar char="•"/>
              <a:defRPr sz="20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9pPr>
          </a:lstStyle>
          <a:p>
            <a:pPr marL="0" indent="0" eaLnBrk="1" hangingPunct="1">
              <a:lnSpc>
                <a:spcPct val="100000"/>
              </a:lnSpc>
              <a:spcBef>
                <a:spcPct val="0"/>
              </a:spcBef>
              <a:buClr>
                <a:schemeClr val="bg1"/>
              </a:buClr>
              <a:buNone/>
            </a:pPr>
            <a:r>
              <a:rPr lang="en-US" altLang="en-US" sz="3200" i="1" dirty="0">
                <a:solidFill>
                  <a:schemeClr val="bg1"/>
                </a:solidFill>
                <a:latin typeface="+mn-lt"/>
                <a:ea typeface="SimSun" panose="02010600030101010101" pitchFamily="2" charset="-122"/>
              </a:rPr>
              <a:t>A Good Lead System Will:</a:t>
            </a:r>
          </a:p>
          <a:p>
            <a:pPr lvl="2" eaLnBrk="1" hangingPunct="1">
              <a:lnSpc>
                <a:spcPct val="100000"/>
              </a:lnSpc>
              <a:spcBef>
                <a:spcPct val="0"/>
              </a:spcBef>
              <a:buClr>
                <a:schemeClr val="bg1"/>
              </a:buClr>
              <a:buFont typeface="Wingdings" panose="05000000000000000000" pitchFamily="2" charset="2"/>
              <a:buChar char="§"/>
            </a:pPr>
            <a:r>
              <a:rPr lang="en-US" altLang="en-US" sz="3200" dirty="0">
                <a:solidFill>
                  <a:schemeClr val="bg1"/>
                </a:solidFill>
                <a:latin typeface="+mn-lt"/>
                <a:ea typeface="SimSun" panose="02010600030101010101" pitchFamily="2" charset="-122"/>
              </a:rPr>
              <a:t>Drive Continuous Sales Team Activity </a:t>
            </a:r>
          </a:p>
          <a:p>
            <a:pPr lvl="2" eaLnBrk="1" hangingPunct="1">
              <a:lnSpc>
                <a:spcPct val="100000"/>
              </a:lnSpc>
              <a:spcBef>
                <a:spcPct val="0"/>
              </a:spcBef>
              <a:buClr>
                <a:schemeClr val="bg1"/>
              </a:buClr>
              <a:buFont typeface="Wingdings" panose="05000000000000000000" pitchFamily="2" charset="2"/>
              <a:buChar char="§"/>
            </a:pPr>
            <a:r>
              <a:rPr lang="en-US" altLang="en-US" sz="3200" dirty="0">
                <a:solidFill>
                  <a:schemeClr val="bg1"/>
                </a:solidFill>
                <a:latin typeface="+mn-lt"/>
                <a:ea typeface="SimSun" panose="02010600030101010101" pitchFamily="2" charset="-122"/>
              </a:rPr>
              <a:t>Drive Confidence in Selling Your Line</a:t>
            </a:r>
          </a:p>
          <a:p>
            <a:pPr lvl="2" eaLnBrk="1" hangingPunct="1">
              <a:lnSpc>
                <a:spcPct val="100000"/>
              </a:lnSpc>
              <a:spcBef>
                <a:spcPct val="0"/>
              </a:spcBef>
              <a:buClr>
                <a:schemeClr val="bg1"/>
              </a:buClr>
              <a:buFont typeface="Wingdings" panose="05000000000000000000" pitchFamily="2" charset="2"/>
              <a:buChar char="§"/>
            </a:pPr>
            <a:r>
              <a:rPr lang="en-US" altLang="en-US" sz="3200" dirty="0">
                <a:solidFill>
                  <a:schemeClr val="bg1"/>
                </a:solidFill>
                <a:latin typeface="+mn-lt"/>
                <a:ea typeface="SimSun" panose="02010600030101010101" pitchFamily="2" charset="-122"/>
              </a:rPr>
              <a:t>Open New Doors of Opportunity</a:t>
            </a:r>
          </a:p>
          <a:p>
            <a:pPr lvl="2" eaLnBrk="1" hangingPunct="1">
              <a:lnSpc>
                <a:spcPct val="100000"/>
              </a:lnSpc>
              <a:spcBef>
                <a:spcPct val="0"/>
              </a:spcBef>
              <a:buClr>
                <a:schemeClr val="bg1"/>
              </a:buClr>
              <a:buFont typeface="Wingdings" panose="05000000000000000000" pitchFamily="2" charset="2"/>
              <a:buChar char="§"/>
            </a:pPr>
            <a:r>
              <a:rPr lang="en-US" altLang="en-US" sz="3200" dirty="0">
                <a:solidFill>
                  <a:schemeClr val="bg1"/>
                </a:solidFill>
                <a:latin typeface="+mn-lt"/>
                <a:ea typeface="SimSun" panose="02010600030101010101" pitchFamily="2" charset="-122"/>
              </a:rPr>
              <a:t>Drive New Sales Success</a:t>
            </a:r>
            <a:endParaRPr lang="en-US" altLang="en-US" sz="3200" dirty="0">
              <a:solidFill>
                <a:srgbClr val="FFFF00"/>
              </a:solidFill>
              <a:latin typeface="+mn-lt"/>
              <a:ea typeface="SimSun" panose="02010600030101010101" pitchFamily="2" charset="-122"/>
            </a:endParaRPr>
          </a:p>
          <a:p>
            <a:pPr eaLnBrk="1" hangingPunct="1">
              <a:lnSpc>
                <a:spcPct val="100000"/>
              </a:lnSpc>
              <a:spcBef>
                <a:spcPct val="0"/>
              </a:spcBef>
              <a:buClr>
                <a:schemeClr val="accent1"/>
              </a:buClr>
              <a:buFont typeface="Arial" panose="020B0604020202020204" pitchFamily="34" charset="0"/>
              <a:buNone/>
            </a:pPr>
            <a:r>
              <a:rPr lang="en-US" altLang="en-US" sz="3200" dirty="0">
                <a:solidFill>
                  <a:srgbClr val="FFFF00"/>
                </a:solidFill>
                <a:latin typeface="+mn-lt"/>
                <a:ea typeface="SimSun" panose="02010600030101010101" pitchFamily="2" charset="-122"/>
              </a:rPr>
              <a:t>Give them a steady stream of “high quality” leads and they will focus on your line!</a:t>
            </a:r>
          </a:p>
        </p:txBody>
      </p:sp>
      <p:sp>
        <p:nvSpPr>
          <p:cNvPr id="2" name="TextBox 1">
            <a:extLst>
              <a:ext uri="{FF2B5EF4-FFF2-40B4-BE49-F238E27FC236}">
                <a16:creationId xmlns:a16="http://schemas.microsoft.com/office/drawing/2014/main" id="{7190B802-489C-6D0B-2B9C-80E347A00204}"/>
              </a:ext>
            </a:extLst>
          </p:cNvPr>
          <p:cNvSpPr txBox="1"/>
          <p:nvPr/>
        </p:nvSpPr>
        <p:spPr>
          <a:xfrm>
            <a:off x="2067311" y="641058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spTree>
    <p:extLst>
      <p:ext uri="{BB962C8B-B14F-4D97-AF65-F5344CB8AC3E}">
        <p14:creationId xmlns:p14="http://schemas.microsoft.com/office/powerpoint/2010/main" val="2864107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F435B6-E5DE-4BAD-8091-99DAD641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3" name="TextBox 18">
            <a:extLst>
              <a:ext uri="{FF2B5EF4-FFF2-40B4-BE49-F238E27FC236}">
                <a16:creationId xmlns:a16="http://schemas.microsoft.com/office/drawing/2014/main" id="{88C08F23-15DC-4D40-BC2B-D96E3A4D4C44}"/>
              </a:ext>
            </a:extLst>
          </p:cNvPr>
          <p:cNvSpPr>
            <a:spLocks noChangeArrowheads="1"/>
          </p:cNvSpPr>
          <p:nvPr/>
        </p:nvSpPr>
        <p:spPr bwMode="auto">
          <a:xfrm>
            <a:off x="2094766" y="1260533"/>
            <a:ext cx="9182833"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w Cen MT" panose="020B0602020104020603" pitchFamily="34" charset="0"/>
                <a:ea typeface="Tw Cen MT" panose="020B0602020104020603" pitchFamily="34" charset="0"/>
                <a:cs typeface="Tw Cen MT" panose="020B0602020104020603" pitchFamily="34" charset="0"/>
                <a:sym typeface="Tw Cen MT" panose="020B0602020104020603" pitchFamily="34" charset="0"/>
              </a:defRPr>
            </a:lvl9pPr>
          </a:lstStyle>
          <a:p>
            <a:pPr eaLnBrk="1" hangingPunct="1">
              <a:lnSpc>
                <a:spcPct val="100000"/>
              </a:lnSpc>
              <a:spcBef>
                <a:spcPct val="0"/>
              </a:spcBef>
              <a:buClr>
                <a:schemeClr val="accent1"/>
              </a:buClr>
              <a:buFont typeface="Arial" panose="020B0604020202020204" pitchFamily="34" charset="0"/>
              <a:buNone/>
            </a:pPr>
            <a:r>
              <a:rPr lang="en-US" altLang="en-US" sz="3200" dirty="0">
                <a:solidFill>
                  <a:schemeClr val="bg1"/>
                </a:solidFill>
                <a:latin typeface="+mn-lt"/>
                <a:ea typeface="SimSun" panose="02010600030101010101" pitchFamily="2" charset="-122"/>
              </a:rPr>
              <a:t>We know…</a:t>
            </a:r>
          </a:p>
          <a:p>
            <a:pPr marL="628650" eaLnBrk="1" hangingPunct="1">
              <a:lnSpc>
                <a:spcPct val="100000"/>
              </a:lnSpc>
              <a:spcBef>
                <a:spcPct val="0"/>
              </a:spcBef>
              <a:buClr>
                <a:schemeClr val="bg1"/>
              </a:buClr>
              <a:buFont typeface="Wingdings" panose="05000000000000000000" pitchFamily="2" charset="2"/>
              <a:buChar char="ü"/>
            </a:pPr>
            <a:r>
              <a:rPr lang="en-US" altLang="en-US" sz="3200" i="1" dirty="0">
                <a:solidFill>
                  <a:schemeClr val="bg1"/>
                </a:solidFill>
                <a:latin typeface="+mn-lt"/>
                <a:ea typeface="SimSun" panose="02010600030101010101" pitchFamily="2" charset="-122"/>
              </a:rPr>
              <a:t>Representatives will follow up on leads if they are </a:t>
            </a:r>
            <a:r>
              <a:rPr lang="en-US" altLang="en-US" sz="3200" i="1" u="sng" dirty="0">
                <a:solidFill>
                  <a:schemeClr val="bg1"/>
                </a:solidFill>
                <a:latin typeface="+mn-lt"/>
                <a:ea typeface="SimSun" panose="02010600030101010101" pitchFamily="2" charset="-122"/>
              </a:rPr>
              <a:t>high quality</a:t>
            </a:r>
          </a:p>
          <a:p>
            <a:pPr marL="628650" eaLnBrk="1" hangingPunct="1">
              <a:lnSpc>
                <a:spcPct val="100000"/>
              </a:lnSpc>
              <a:spcBef>
                <a:spcPct val="0"/>
              </a:spcBef>
              <a:buClr>
                <a:schemeClr val="bg1"/>
              </a:buClr>
              <a:buFont typeface="Wingdings" panose="05000000000000000000" pitchFamily="2" charset="2"/>
              <a:buChar char="ü"/>
            </a:pPr>
            <a:r>
              <a:rPr lang="en-US" altLang="en-US" sz="3200" i="1" dirty="0">
                <a:solidFill>
                  <a:schemeClr val="bg1"/>
                </a:solidFill>
                <a:latin typeface="+mn-lt"/>
                <a:ea typeface="SimSun" panose="02010600030101010101" pitchFamily="2" charset="-122"/>
              </a:rPr>
              <a:t>Representatives will report back on the lead outcome if you </a:t>
            </a:r>
            <a:r>
              <a:rPr lang="en-US" altLang="en-US" sz="3200" i="1" u="sng" dirty="0">
                <a:solidFill>
                  <a:schemeClr val="bg1"/>
                </a:solidFill>
                <a:latin typeface="+mn-lt"/>
                <a:ea typeface="SimSun" panose="02010600030101010101" pitchFamily="2" charset="-122"/>
              </a:rPr>
              <a:t>make it simple</a:t>
            </a:r>
            <a:r>
              <a:rPr lang="en-US" altLang="en-US" sz="3200" i="1" dirty="0">
                <a:solidFill>
                  <a:schemeClr val="bg1"/>
                </a:solidFill>
                <a:latin typeface="+mn-lt"/>
                <a:ea typeface="SimSun" panose="02010600030101010101" pitchFamily="2" charset="-122"/>
              </a:rPr>
              <a:t>!</a:t>
            </a:r>
          </a:p>
          <a:p>
            <a:pPr eaLnBrk="1" hangingPunct="1">
              <a:lnSpc>
                <a:spcPct val="100000"/>
              </a:lnSpc>
              <a:spcBef>
                <a:spcPct val="0"/>
              </a:spcBef>
              <a:buClr>
                <a:schemeClr val="accent1"/>
              </a:buClr>
              <a:buFont typeface="Arial" panose="020B0604020202020204" pitchFamily="34" charset="0"/>
              <a:buNone/>
            </a:pPr>
            <a:endParaRPr lang="en-US" altLang="en-US" sz="3200" dirty="0">
              <a:solidFill>
                <a:schemeClr val="bg1"/>
              </a:solidFill>
              <a:latin typeface="+mn-lt"/>
              <a:ea typeface="SimSun" panose="02010600030101010101" pitchFamily="2" charset="-122"/>
            </a:endParaRPr>
          </a:p>
          <a:p>
            <a:pPr eaLnBrk="1" hangingPunct="1">
              <a:lnSpc>
                <a:spcPct val="100000"/>
              </a:lnSpc>
              <a:spcBef>
                <a:spcPct val="0"/>
              </a:spcBef>
              <a:buClr>
                <a:schemeClr val="accent1"/>
              </a:buClr>
              <a:buFont typeface="Arial" panose="020B0604020202020204" pitchFamily="34" charset="0"/>
              <a:buNone/>
            </a:pPr>
            <a:r>
              <a:rPr lang="en-US" altLang="en-US" sz="3200" dirty="0">
                <a:solidFill>
                  <a:schemeClr val="bg1"/>
                </a:solidFill>
                <a:latin typeface="+mn-lt"/>
                <a:ea typeface="SimSun" panose="02010600030101010101" pitchFamily="2" charset="-122"/>
              </a:rPr>
              <a:t>We also know….</a:t>
            </a:r>
          </a:p>
          <a:p>
            <a:pPr eaLnBrk="1" hangingPunct="1">
              <a:lnSpc>
                <a:spcPct val="100000"/>
              </a:lnSpc>
              <a:spcBef>
                <a:spcPct val="0"/>
              </a:spcBef>
              <a:buClr>
                <a:schemeClr val="accent1"/>
              </a:buClr>
              <a:buFont typeface="Arial" panose="020B0604020202020204" pitchFamily="34" charset="0"/>
              <a:buNone/>
            </a:pPr>
            <a:r>
              <a:rPr lang="en-US" altLang="en-US" sz="3200" dirty="0">
                <a:solidFill>
                  <a:srgbClr val="FFFF00"/>
                </a:solidFill>
                <a:latin typeface="+mn-lt"/>
                <a:ea typeface="SimSun" panose="02010600030101010101" pitchFamily="2" charset="-122"/>
              </a:rPr>
              <a:t>If you waste a representative's time or make it difficult, they will not participate.  </a:t>
            </a:r>
          </a:p>
          <a:p>
            <a:pPr eaLnBrk="1" hangingPunct="1">
              <a:lnSpc>
                <a:spcPct val="100000"/>
              </a:lnSpc>
              <a:spcBef>
                <a:spcPct val="0"/>
              </a:spcBef>
              <a:buClr>
                <a:schemeClr val="accent1"/>
              </a:buClr>
            </a:pPr>
            <a:endParaRPr lang="en-US" altLang="en-US" sz="3200" dirty="0">
              <a:solidFill>
                <a:srgbClr val="000000"/>
              </a:solidFill>
              <a:latin typeface="+mn-lt"/>
              <a:ea typeface="SimSun" panose="02010600030101010101" pitchFamily="2" charset="-122"/>
            </a:endParaRPr>
          </a:p>
        </p:txBody>
      </p:sp>
      <p:sp>
        <p:nvSpPr>
          <p:cNvPr id="4" name="TextBox 20">
            <a:extLst>
              <a:ext uri="{FF2B5EF4-FFF2-40B4-BE49-F238E27FC236}">
                <a16:creationId xmlns:a16="http://schemas.microsoft.com/office/drawing/2014/main" id="{7429FC7C-C82B-40A4-81CF-8D3F11EABD3C}"/>
              </a:ext>
            </a:extLst>
          </p:cNvPr>
          <p:cNvSpPr>
            <a:spLocks noChangeArrowheads="1"/>
          </p:cNvSpPr>
          <p:nvPr/>
        </p:nvSpPr>
        <p:spPr bwMode="auto">
          <a:xfrm>
            <a:off x="1822912" y="308556"/>
            <a:ext cx="88931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anose="020B0604020202020204" pitchFamily="34" charset="0"/>
              <a:buNone/>
            </a:pPr>
            <a:r>
              <a:rPr lang="en-US" altLang="en-US" sz="3600" b="1" i="1" dirty="0">
                <a:solidFill>
                  <a:schemeClr val="bg1"/>
                </a:solidFill>
                <a:effectLst>
                  <a:outerShdw blurRad="38100" dist="38100" dir="2700000" algn="tl">
                    <a:srgbClr val="000000">
                      <a:alpha val="43137"/>
                    </a:srgbClr>
                  </a:outerShdw>
                </a:effectLst>
                <a:latin typeface="+mn-lt"/>
                <a:cs typeface="Tw Cen MT" panose="020B0602020104020603" pitchFamily="34" charset="0"/>
              </a:rPr>
              <a:t>The Fundamentals of Lead System Design </a:t>
            </a:r>
          </a:p>
        </p:txBody>
      </p:sp>
      <p:sp>
        <p:nvSpPr>
          <p:cNvPr id="2" name="TextBox 1">
            <a:extLst>
              <a:ext uri="{FF2B5EF4-FFF2-40B4-BE49-F238E27FC236}">
                <a16:creationId xmlns:a16="http://schemas.microsoft.com/office/drawing/2014/main" id="{FBB2C16E-1595-07D2-1C98-67BF870A7900}"/>
              </a:ext>
            </a:extLst>
          </p:cNvPr>
          <p:cNvSpPr txBox="1"/>
          <p:nvPr/>
        </p:nvSpPr>
        <p:spPr>
          <a:xfrm>
            <a:off x="2067311" y="641058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spTree>
    <p:extLst>
      <p:ext uri="{BB962C8B-B14F-4D97-AF65-F5344CB8AC3E}">
        <p14:creationId xmlns:p14="http://schemas.microsoft.com/office/powerpoint/2010/main" val="1768923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F435B6-E5DE-4BAD-8091-99DAD641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3" name="TextBox 11">
            <a:extLst>
              <a:ext uri="{FF2B5EF4-FFF2-40B4-BE49-F238E27FC236}">
                <a16:creationId xmlns:a16="http://schemas.microsoft.com/office/drawing/2014/main" id="{210E0A04-E01C-468D-A3A1-9B49EF6F35FF}"/>
              </a:ext>
            </a:extLst>
          </p:cNvPr>
          <p:cNvSpPr>
            <a:spLocks noChangeArrowheads="1"/>
          </p:cNvSpPr>
          <p:nvPr/>
        </p:nvSpPr>
        <p:spPr bwMode="auto">
          <a:xfrm>
            <a:off x="1516796" y="233844"/>
            <a:ext cx="10070453"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eaLnBrk="1" hangingPunct="1">
              <a:buClr>
                <a:schemeClr val="accent1"/>
              </a:buClr>
            </a:pPr>
            <a:r>
              <a:rPr lang="en-US" altLang="en-US" sz="3600" b="1" i="1" dirty="0">
                <a:solidFill>
                  <a:schemeClr val="bg1"/>
                </a:solidFill>
                <a:effectLst>
                  <a:outerShdw blurRad="38100" dist="38100" dir="2700000" algn="tl">
                    <a:srgbClr val="000000">
                      <a:alpha val="43137"/>
                    </a:srgbClr>
                  </a:outerShdw>
                </a:effectLst>
                <a:latin typeface="+mn-lt"/>
              </a:rPr>
              <a:t>Why Users Love Interlynx Leads</a:t>
            </a:r>
            <a:endParaRPr lang="en-US" altLang="en-US" dirty="0">
              <a:solidFill>
                <a:schemeClr val="bg1"/>
              </a:solidFill>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B5F6B22A-4C6F-45D4-B246-B14F8FC8FF0E}"/>
              </a:ext>
            </a:extLst>
          </p:cNvPr>
          <p:cNvSpPr/>
          <p:nvPr/>
        </p:nvSpPr>
        <p:spPr>
          <a:xfrm>
            <a:off x="1247524" y="1002808"/>
            <a:ext cx="6096000" cy="5016758"/>
          </a:xfrm>
          <a:prstGeom prst="rect">
            <a:avLst/>
          </a:prstGeom>
        </p:spPr>
        <p:txBody>
          <a:bodyPr>
            <a:spAutoFit/>
          </a:bodyPr>
          <a:lstStyle/>
          <a:p>
            <a:pPr eaLnBrk="1" hangingPunct="1">
              <a:buClr>
                <a:schemeClr val="bg1"/>
              </a:buClr>
            </a:pPr>
            <a:r>
              <a:rPr lang="en-US" altLang="en-US" sz="3200" i="1" dirty="0">
                <a:solidFill>
                  <a:schemeClr val="bg1"/>
                </a:solidFill>
                <a:effectLst>
                  <a:outerShdw blurRad="38100" dist="38100" dir="2700000" algn="tl">
                    <a:srgbClr val="000000">
                      <a:alpha val="43137"/>
                    </a:srgbClr>
                  </a:outerShdw>
                </a:effectLst>
                <a:latin typeface="+mn-lt"/>
              </a:rPr>
              <a:t>Beautifully Crafted Leads</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to Email</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for LinkedIn</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for Mapping</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for Website</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to Dial</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Backup Number</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Parent Company</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SIC Code</a:t>
            </a:r>
          </a:p>
          <a:p>
            <a:pPr lvl="1" eaLnBrk="1" hangingPunct="1">
              <a:buClr>
                <a:schemeClr val="bg1"/>
              </a:buClr>
              <a:buFont typeface="Wingdings" panose="05000000000000000000" pitchFamily="2" charset="2"/>
              <a:buChar char="§"/>
            </a:pPr>
            <a:r>
              <a:rPr lang="en-US" altLang="en-US" sz="3200" i="1" dirty="0">
                <a:solidFill>
                  <a:schemeClr val="bg1"/>
                </a:solidFill>
                <a:effectLst>
                  <a:outerShdw blurRad="38100" dist="38100" dir="2700000" algn="tl">
                    <a:srgbClr val="000000">
                      <a:alpha val="43137"/>
                    </a:srgbClr>
                  </a:outerShdw>
                </a:effectLst>
                <a:latin typeface="+mn-lt"/>
              </a:rPr>
              <a:t>Touch to Update</a:t>
            </a:r>
          </a:p>
        </p:txBody>
      </p:sp>
      <p:grpSp>
        <p:nvGrpSpPr>
          <p:cNvPr id="5" name="Group 4">
            <a:extLst>
              <a:ext uri="{FF2B5EF4-FFF2-40B4-BE49-F238E27FC236}">
                <a16:creationId xmlns:a16="http://schemas.microsoft.com/office/drawing/2014/main" id="{5E4FE6C9-1139-4D66-939E-53E7AE743DAF}"/>
              </a:ext>
            </a:extLst>
          </p:cNvPr>
          <p:cNvGrpSpPr/>
          <p:nvPr/>
        </p:nvGrpSpPr>
        <p:grpSpPr>
          <a:xfrm>
            <a:off x="8040490" y="1064299"/>
            <a:ext cx="2934269" cy="5338918"/>
            <a:chOff x="6260675" y="1151384"/>
            <a:chExt cx="2934269" cy="5338918"/>
          </a:xfrm>
        </p:grpSpPr>
        <p:sp>
          <p:nvSpPr>
            <p:cNvPr id="6" name="Rectangle: Rounded Corners 2">
              <a:extLst>
                <a:ext uri="{FF2B5EF4-FFF2-40B4-BE49-F238E27FC236}">
                  <a16:creationId xmlns:a16="http://schemas.microsoft.com/office/drawing/2014/main" id="{C51F26AE-ACE1-418F-BB55-6F478E5C1ADB}"/>
                </a:ext>
              </a:extLst>
            </p:cNvPr>
            <p:cNvSpPr/>
            <p:nvPr/>
          </p:nvSpPr>
          <p:spPr>
            <a:xfrm>
              <a:off x="6260675" y="1151384"/>
              <a:ext cx="2934269" cy="5338918"/>
            </a:xfrm>
            <a:prstGeom prst="roundRect">
              <a:avLst/>
            </a:prstGeom>
            <a:solidFill>
              <a:schemeClr val="accent3">
                <a:lumMod val="50000"/>
              </a:schemeClr>
            </a:solidFill>
            <a:ln w="889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71112B1-4C4F-49D7-AE05-5B3098692832}"/>
                </a:ext>
              </a:extLst>
            </p:cNvPr>
            <p:cNvSpPr/>
            <p:nvPr/>
          </p:nvSpPr>
          <p:spPr>
            <a:xfrm>
              <a:off x="7502623" y="5929328"/>
              <a:ext cx="409432" cy="455093"/>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B08290EC-DF1B-7A2A-8022-494520A16A3D}"/>
              </a:ext>
            </a:extLst>
          </p:cNvPr>
          <p:cNvSpPr txBox="1"/>
          <p:nvPr/>
        </p:nvSpPr>
        <p:spPr>
          <a:xfrm>
            <a:off x="2067311" y="647684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pic>
        <p:nvPicPr>
          <p:cNvPr id="8" name="Picture 7">
            <a:extLst>
              <a:ext uri="{FF2B5EF4-FFF2-40B4-BE49-F238E27FC236}">
                <a16:creationId xmlns:a16="http://schemas.microsoft.com/office/drawing/2014/main" id="{B33EB65A-DA7A-18DB-5AD7-F778C9FA412E}"/>
              </a:ext>
            </a:extLst>
          </p:cNvPr>
          <p:cNvPicPr>
            <a:picLocks noChangeAspect="1"/>
          </p:cNvPicPr>
          <p:nvPr/>
        </p:nvPicPr>
        <p:blipFill>
          <a:blip r:embed="rId4"/>
          <a:stretch>
            <a:fillRect/>
          </a:stretch>
        </p:blipFill>
        <p:spPr>
          <a:xfrm>
            <a:off x="8195355" y="1450109"/>
            <a:ext cx="2648136" cy="4206240"/>
          </a:xfrm>
          <a:prstGeom prst="rect">
            <a:avLst/>
          </a:prstGeom>
        </p:spPr>
      </p:pic>
    </p:spTree>
    <p:extLst>
      <p:ext uri="{BB962C8B-B14F-4D97-AF65-F5344CB8AC3E}">
        <p14:creationId xmlns:p14="http://schemas.microsoft.com/office/powerpoint/2010/main" val="8576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F435B6-E5DE-4BAD-8091-99DAD641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3" name="TextBox 11">
            <a:extLst>
              <a:ext uri="{FF2B5EF4-FFF2-40B4-BE49-F238E27FC236}">
                <a16:creationId xmlns:a16="http://schemas.microsoft.com/office/drawing/2014/main" id="{5E907E58-617B-413A-995B-1E8415D09C51}"/>
              </a:ext>
            </a:extLst>
          </p:cNvPr>
          <p:cNvSpPr>
            <a:spLocks noChangeArrowheads="1"/>
          </p:cNvSpPr>
          <p:nvPr/>
        </p:nvSpPr>
        <p:spPr bwMode="auto">
          <a:xfrm>
            <a:off x="1244907" y="-13477"/>
            <a:ext cx="10070453"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eaLnBrk="1" hangingPunct="1">
              <a:buClr>
                <a:schemeClr val="accent1"/>
              </a:buClr>
            </a:pPr>
            <a:r>
              <a:rPr lang="en-US" altLang="en-US" sz="4000" b="1" i="1" dirty="0">
                <a:solidFill>
                  <a:schemeClr val="bg1"/>
                </a:solidFill>
                <a:effectLst>
                  <a:outerShdw blurRad="38100" dist="38100" dir="2700000" algn="tl">
                    <a:srgbClr val="000000">
                      <a:alpha val="43137"/>
                    </a:srgbClr>
                  </a:outerShdw>
                </a:effectLst>
              </a:rPr>
              <a:t>Ericson Manufacturing </a:t>
            </a:r>
            <a:r>
              <a:rPr lang="en-US" altLang="en-US" sz="4000" b="1" i="1" dirty="0">
                <a:solidFill>
                  <a:schemeClr val="bg1"/>
                </a:solidFill>
                <a:effectLst>
                  <a:outerShdw blurRad="38100" dist="38100" dir="2700000" algn="tl">
                    <a:srgbClr val="000000">
                      <a:alpha val="43137"/>
                    </a:srgbClr>
                  </a:outerShdw>
                </a:effectLst>
                <a:latin typeface="+mn-lt"/>
              </a:rPr>
              <a:t>Lead &amp; Quote Policies</a:t>
            </a:r>
            <a:endParaRPr lang="en-US" altLang="en-US" sz="2000" dirty="0">
              <a:solidFill>
                <a:schemeClr val="bg1"/>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7F4003CA-F052-9300-DB6E-067C62A71982}"/>
              </a:ext>
            </a:extLst>
          </p:cNvPr>
          <p:cNvSpPr txBox="1"/>
          <p:nvPr/>
        </p:nvSpPr>
        <p:spPr>
          <a:xfrm>
            <a:off x="2067311" y="641058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sp>
        <p:nvSpPr>
          <p:cNvPr id="5" name="Rectangle 4">
            <a:extLst>
              <a:ext uri="{FF2B5EF4-FFF2-40B4-BE49-F238E27FC236}">
                <a16:creationId xmlns:a16="http://schemas.microsoft.com/office/drawing/2014/main" id="{51E1A041-EDA9-C5DA-B251-AA7DA0D6341E}"/>
              </a:ext>
            </a:extLst>
          </p:cNvPr>
          <p:cNvSpPr/>
          <p:nvPr/>
        </p:nvSpPr>
        <p:spPr>
          <a:xfrm>
            <a:off x="1244907" y="556794"/>
            <a:ext cx="10689987" cy="3970318"/>
          </a:xfrm>
          <a:prstGeom prst="rect">
            <a:avLst/>
          </a:prstGeom>
        </p:spPr>
        <p:txBody>
          <a:bodyPr wrap="square">
            <a:spAutoFit/>
          </a:bodyPr>
          <a:lstStyle/>
          <a:p>
            <a:pPr lvl="1"/>
            <a:endParaRPr lang="en-US" sz="2800" b="1" i="1" u="sng" dirty="0">
              <a:solidFill>
                <a:schemeClr val="bg1"/>
              </a:solidFill>
              <a:effectLst>
                <a:outerShdw blurRad="38100" dist="38100" dir="2700000" algn="tl">
                  <a:srgbClr val="000000">
                    <a:alpha val="43137"/>
                  </a:srgbClr>
                </a:outerShdw>
              </a:effectLst>
            </a:endParaRPr>
          </a:p>
          <a:p>
            <a:pPr lvl="1"/>
            <a:r>
              <a:rPr lang="en-US" sz="2800" b="1" i="1" u="sng" dirty="0">
                <a:solidFill>
                  <a:schemeClr val="bg1"/>
                </a:solidFill>
                <a:effectLst>
                  <a:outerShdw blurRad="38100" dist="38100" dir="2700000" algn="tl">
                    <a:srgbClr val="000000">
                      <a:alpha val="43137"/>
                    </a:srgbClr>
                  </a:outerShdw>
                </a:effectLst>
              </a:rPr>
              <a:t>Routing Policy:</a:t>
            </a:r>
          </a:p>
          <a:p>
            <a:pPr lvl="1"/>
            <a:r>
              <a:rPr lang="en-US" sz="2800" b="1" i="1" dirty="0">
                <a:solidFill>
                  <a:schemeClr val="bg1"/>
                </a:solidFill>
                <a:effectLst>
                  <a:outerShdw blurRad="38100" dist="38100" dir="2700000" algn="tl">
                    <a:srgbClr val="000000">
                      <a:alpha val="43137"/>
                    </a:srgbClr>
                  </a:outerShdw>
                </a:effectLst>
              </a:rPr>
              <a:t>Lead</a:t>
            </a:r>
            <a:r>
              <a:rPr lang="en-US" sz="2800" i="1" dirty="0">
                <a:solidFill>
                  <a:schemeClr val="bg1"/>
                </a:solidFill>
                <a:effectLst>
                  <a:outerShdw blurRad="38100" dist="38100" dir="2700000" algn="tl">
                    <a:srgbClr val="000000">
                      <a:alpha val="43137"/>
                    </a:srgbClr>
                  </a:outerShdw>
                </a:effectLst>
              </a:rPr>
              <a:t> will be assigned from HubSpot to Representative from Sales object with the Lead Type as “Interlynx - Sent”.</a:t>
            </a:r>
          </a:p>
          <a:p>
            <a:pPr lvl="1"/>
            <a:endParaRPr lang="en-US" sz="2800" i="1" dirty="0">
              <a:solidFill>
                <a:schemeClr val="bg1"/>
              </a:solidFill>
              <a:effectLst>
                <a:outerShdw blurRad="38100" dist="38100" dir="2700000" algn="tl">
                  <a:srgbClr val="000000">
                    <a:alpha val="43137"/>
                  </a:srgbClr>
                </a:outerShdw>
              </a:effectLst>
            </a:endParaRPr>
          </a:p>
          <a:p>
            <a:pPr lvl="1"/>
            <a:r>
              <a:rPr lang="en-US" sz="2800" b="1" i="1" dirty="0">
                <a:solidFill>
                  <a:schemeClr val="bg1"/>
                </a:solidFill>
                <a:effectLst>
                  <a:outerShdw blurRad="38100" dist="38100" dir="2700000" algn="tl">
                    <a:srgbClr val="000000">
                      <a:alpha val="43137"/>
                    </a:srgbClr>
                  </a:outerShdw>
                </a:effectLst>
              </a:rPr>
              <a:t>Quote</a:t>
            </a:r>
            <a:r>
              <a:rPr lang="en-US" sz="2800" i="1" dirty="0">
                <a:solidFill>
                  <a:schemeClr val="bg1"/>
                </a:solidFill>
                <a:effectLst>
                  <a:outerShdw blurRad="38100" dist="38100" dir="2700000" algn="tl">
                    <a:srgbClr val="000000">
                      <a:alpha val="43137"/>
                    </a:srgbClr>
                  </a:outerShdw>
                </a:effectLst>
              </a:rPr>
              <a:t> will be assigned from HubSpot to Representative from Deals object with Interlynx Send to Rep Agent as “Yes” .</a:t>
            </a:r>
          </a:p>
          <a:p>
            <a:pPr lvl="1"/>
            <a:endParaRPr lang="en-US" sz="2800" b="1" i="1" u="sng" dirty="0">
              <a:solidFill>
                <a:schemeClr val="bg1"/>
              </a:solidFill>
              <a:effectLst>
                <a:outerShdw blurRad="38100" dist="38100" dir="2700000" algn="tl">
                  <a:srgbClr val="000000">
                    <a:alpha val="43137"/>
                  </a:srgbClr>
                </a:outerShdw>
              </a:effectLst>
            </a:endParaRPr>
          </a:p>
          <a:p>
            <a:pPr lvl="1"/>
            <a:endParaRPr lang="en-US" sz="2800"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0354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39F1-79CD-3244-F224-3A881D004C4F}"/>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C8DF58FE-9957-BBC0-D10A-39057E157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3" name="TextBox 11">
            <a:extLst>
              <a:ext uri="{FF2B5EF4-FFF2-40B4-BE49-F238E27FC236}">
                <a16:creationId xmlns:a16="http://schemas.microsoft.com/office/drawing/2014/main" id="{69658956-66AF-1CE9-9940-05C04C95F178}"/>
              </a:ext>
            </a:extLst>
          </p:cNvPr>
          <p:cNvSpPr>
            <a:spLocks noChangeArrowheads="1"/>
          </p:cNvSpPr>
          <p:nvPr/>
        </p:nvSpPr>
        <p:spPr bwMode="auto">
          <a:xfrm>
            <a:off x="1244907" y="-13477"/>
            <a:ext cx="10070453"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eaLnBrk="1" hangingPunct="1">
              <a:buClr>
                <a:schemeClr val="accent1"/>
              </a:buClr>
            </a:pPr>
            <a:r>
              <a:rPr lang="en-US" altLang="en-US" sz="4000" b="1" i="1" dirty="0">
                <a:solidFill>
                  <a:schemeClr val="bg1"/>
                </a:solidFill>
                <a:effectLst>
                  <a:outerShdw blurRad="38100" dist="38100" dir="2700000" algn="tl">
                    <a:srgbClr val="000000">
                      <a:alpha val="43137"/>
                    </a:srgbClr>
                  </a:outerShdw>
                </a:effectLst>
              </a:rPr>
              <a:t>Ericson Manufacturing </a:t>
            </a:r>
            <a:r>
              <a:rPr lang="en-US" altLang="en-US" sz="4000" b="1" i="1" dirty="0">
                <a:solidFill>
                  <a:schemeClr val="bg1"/>
                </a:solidFill>
                <a:effectLst>
                  <a:outerShdw blurRad="38100" dist="38100" dir="2700000" algn="tl">
                    <a:srgbClr val="000000">
                      <a:alpha val="43137"/>
                    </a:srgbClr>
                  </a:outerShdw>
                </a:effectLst>
                <a:latin typeface="+mn-lt"/>
              </a:rPr>
              <a:t>Lead &amp; Quote Policies</a:t>
            </a:r>
            <a:endParaRPr lang="en-US" altLang="en-US" sz="2000" dirty="0">
              <a:solidFill>
                <a:schemeClr val="bg1"/>
              </a:solidFill>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9FC1487D-5F14-4794-6A58-495DC41B8163}"/>
              </a:ext>
            </a:extLst>
          </p:cNvPr>
          <p:cNvSpPr txBox="1"/>
          <p:nvPr/>
        </p:nvSpPr>
        <p:spPr>
          <a:xfrm>
            <a:off x="2067311" y="641058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sp>
        <p:nvSpPr>
          <p:cNvPr id="5" name="Rectangle 4">
            <a:extLst>
              <a:ext uri="{FF2B5EF4-FFF2-40B4-BE49-F238E27FC236}">
                <a16:creationId xmlns:a16="http://schemas.microsoft.com/office/drawing/2014/main" id="{7D0CCD20-937E-4BB5-F56A-B84566951BE0}"/>
              </a:ext>
            </a:extLst>
          </p:cNvPr>
          <p:cNvSpPr/>
          <p:nvPr/>
        </p:nvSpPr>
        <p:spPr>
          <a:xfrm>
            <a:off x="1244907" y="556794"/>
            <a:ext cx="10689987" cy="4832092"/>
          </a:xfrm>
          <a:prstGeom prst="rect">
            <a:avLst/>
          </a:prstGeom>
        </p:spPr>
        <p:txBody>
          <a:bodyPr wrap="square">
            <a:spAutoFit/>
          </a:bodyPr>
          <a:lstStyle/>
          <a:p>
            <a:pPr lvl="1"/>
            <a:endParaRPr lang="en-US" sz="2800" b="1" i="1" u="sng" dirty="0">
              <a:solidFill>
                <a:schemeClr val="bg1"/>
              </a:solidFill>
              <a:effectLst>
                <a:outerShdw blurRad="38100" dist="38100" dir="2700000" algn="tl">
                  <a:srgbClr val="000000">
                    <a:alpha val="43137"/>
                  </a:srgbClr>
                </a:outerShdw>
              </a:effectLst>
            </a:endParaRPr>
          </a:p>
          <a:p>
            <a:pPr lvl="1"/>
            <a:r>
              <a:rPr lang="en-US" sz="2800" b="1" i="1" u="sng" dirty="0">
                <a:solidFill>
                  <a:schemeClr val="bg1"/>
                </a:solidFill>
                <a:effectLst>
                  <a:outerShdw blurRad="38100" dist="38100" dir="2700000" algn="tl">
                    <a:srgbClr val="000000">
                      <a:alpha val="43137"/>
                    </a:srgbClr>
                  </a:outerShdw>
                </a:effectLst>
              </a:rPr>
              <a:t>Lead Reminder Policy: </a:t>
            </a:r>
          </a:p>
          <a:p>
            <a:pPr lvl="1"/>
            <a:r>
              <a:rPr lang="en-US" sz="2800" i="1" dirty="0">
                <a:solidFill>
                  <a:schemeClr val="bg1"/>
                </a:solidFill>
                <a:effectLst>
                  <a:outerShdw blurRad="38100" dist="38100" dir="2700000" algn="tl">
                    <a:srgbClr val="000000">
                      <a:alpha val="43137"/>
                    </a:srgbClr>
                  </a:outerShdw>
                </a:effectLst>
              </a:rPr>
              <a:t>Based upon Lead Label, following are the reminder policy for Representatives:</a:t>
            </a:r>
          </a:p>
          <a:p>
            <a:pPr lvl="1"/>
            <a:r>
              <a:rPr lang="en-US" sz="2800" i="1" dirty="0">
                <a:solidFill>
                  <a:schemeClr val="bg1"/>
                </a:solidFill>
                <a:effectLst>
                  <a:outerShdw blurRad="38100" dist="38100" dir="2700000" algn="tl">
                    <a:srgbClr val="000000">
                      <a:alpha val="43137"/>
                    </a:srgbClr>
                  </a:outerShdw>
                </a:effectLst>
              </a:rPr>
              <a:t>	</a:t>
            </a:r>
            <a:r>
              <a:rPr lang="en-US" sz="2800" b="1" i="1" dirty="0">
                <a:solidFill>
                  <a:schemeClr val="bg1"/>
                </a:solidFill>
                <a:effectLst>
                  <a:outerShdw blurRad="38100" dist="38100" dir="2700000" algn="tl">
                    <a:srgbClr val="000000">
                      <a:alpha val="43137"/>
                    </a:srgbClr>
                  </a:outerShdw>
                </a:effectLst>
              </a:rPr>
              <a:t>Hot</a:t>
            </a:r>
            <a:r>
              <a:rPr lang="en-US" sz="2800" i="1" dirty="0">
                <a:solidFill>
                  <a:schemeClr val="bg1"/>
                </a:solidFill>
                <a:effectLst>
                  <a:outerShdw blurRad="38100" dist="38100" dir="2700000" algn="tl">
                    <a:srgbClr val="000000">
                      <a:alpha val="43137"/>
                    </a:srgbClr>
                  </a:outerShdw>
                </a:effectLst>
              </a:rPr>
              <a:t> – 24 hours</a:t>
            </a:r>
            <a:br>
              <a:rPr lang="en-US" sz="2800" i="1" dirty="0">
                <a:solidFill>
                  <a:schemeClr val="bg1"/>
                </a:solidFill>
                <a:effectLst>
                  <a:outerShdw blurRad="38100" dist="38100" dir="2700000" algn="tl">
                    <a:srgbClr val="000000">
                      <a:alpha val="43137"/>
                    </a:srgbClr>
                  </a:outerShdw>
                </a:effectLst>
              </a:rPr>
            </a:br>
            <a:r>
              <a:rPr lang="en-US" sz="2800" i="1" dirty="0">
                <a:solidFill>
                  <a:schemeClr val="bg1"/>
                </a:solidFill>
                <a:effectLst>
                  <a:outerShdw blurRad="38100" dist="38100" dir="2700000" algn="tl">
                    <a:srgbClr val="000000">
                      <a:alpha val="43137"/>
                    </a:srgbClr>
                  </a:outerShdw>
                </a:effectLst>
              </a:rPr>
              <a:t>	</a:t>
            </a:r>
            <a:r>
              <a:rPr lang="en-US" sz="2800" b="1" i="1" dirty="0">
                <a:solidFill>
                  <a:schemeClr val="bg1"/>
                </a:solidFill>
                <a:effectLst>
                  <a:outerShdw blurRad="38100" dist="38100" dir="2700000" algn="tl">
                    <a:srgbClr val="000000">
                      <a:alpha val="43137"/>
                    </a:srgbClr>
                  </a:outerShdw>
                </a:effectLst>
              </a:rPr>
              <a:t>Warm</a:t>
            </a:r>
            <a:r>
              <a:rPr lang="en-US" sz="2800" i="1" dirty="0">
                <a:solidFill>
                  <a:schemeClr val="bg1"/>
                </a:solidFill>
                <a:effectLst>
                  <a:outerShdw blurRad="38100" dist="38100" dir="2700000" algn="tl">
                    <a:srgbClr val="000000">
                      <a:alpha val="43137"/>
                    </a:srgbClr>
                  </a:outerShdw>
                </a:effectLst>
              </a:rPr>
              <a:t> – 2 days</a:t>
            </a:r>
            <a:br>
              <a:rPr lang="en-US" sz="2800" i="1" dirty="0">
                <a:solidFill>
                  <a:schemeClr val="bg1"/>
                </a:solidFill>
                <a:effectLst>
                  <a:outerShdw blurRad="38100" dist="38100" dir="2700000" algn="tl">
                    <a:srgbClr val="000000">
                      <a:alpha val="43137"/>
                    </a:srgbClr>
                  </a:outerShdw>
                </a:effectLst>
              </a:rPr>
            </a:br>
            <a:r>
              <a:rPr lang="en-US" sz="2800" i="1" dirty="0">
                <a:solidFill>
                  <a:schemeClr val="bg1"/>
                </a:solidFill>
                <a:effectLst>
                  <a:outerShdw blurRad="38100" dist="38100" dir="2700000" algn="tl">
                    <a:srgbClr val="000000">
                      <a:alpha val="43137"/>
                    </a:srgbClr>
                  </a:outerShdw>
                </a:effectLst>
              </a:rPr>
              <a:t>	</a:t>
            </a:r>
            <a:r>
              <a:rPr lang="en-US" sz="2800" b="1" i="1" dirty="0">
                <a:solidFill>
                  <a:schemeClr val="bg1"/>
                </a:solidFill>
                <a:effectLst>
                  <a:outerShdw blurRad="38100" dist="38100" dir="2700000" algn="tl">
                    <a:srgbClr val="000000">
                      <a:alpha val="43137"/>
                    </a:srgbClr>
                  </a:outerShdw>
                </a:effectLst>
              </a:rPr>
              <a:t>Cold</a:t>
            </a:r>
            <a:r>
              <a:rPr lang="en-US" sz="2800" i="1" dirty="0">
                <a:solidFill>
                  <a:schemeClr val="bg1"/>
                </a:solidFill>
                <a:effectLst>
                  <a:outerShdw blurRad="38100" dist="38100" dir="2700000" algn="tl">
                    <a:srgbClr val="000000">
                      <a:alpha val="43137"/>
                    </a:srgbClr>
                  </a:outerShdw>
                </a:effectLst>
              </a:rPr>
              <a:t> – 5 days</a:t>
            </a:r>
          </a:p>
          <a:p>
            <a:pPr lvl="1"/>
            <a:endParaRPr lang="en-US" sz="2800" i="1" dirty="0">
              <a:solidFill>
                <a:schemeClr val="bg1"/>
              </a:solidFill>
              <a:effectLst>
                <a:outerShdw blurRad="38100" dist="38100" dir="2700000" algn="tl">
                  <a:srgbClr val="000000">
                    <a:alpha val="43137"/>
                  </a:srgbClr>
                </a:outerShdw>
              </a:effectLst>
            </a:endParaRPr>
          </a:p>
          <a:p>
            <a:pPr lvl="1"/>
            <a:r>
              <a:rPr lang="en-US" sz="2800" b="1" i="1" u="sng" dirty="0">
                <a:solidFill>
                  <a:schemeClr val="bg1"/>
                </a:solidFill>
                <a:effectLst>
                  <a:outerShdw blurRad="38100" dist="38100" dir="2700000" algn="tl">
                    <a:srgbClr val="000000">
                      <a:alpha val="43137"/>
                    </a:srgbClr>
                  </a:outerShdw>
                </a:effectLst>
              </a:rPr>
              <a:t>Quote Reminder Policy: </a:t>
            </a:r>
          </a:p>
          <a:p>
            <a:pPr lvl="1"/>
            <a:r>
              <a:rPr lang="en-US" sz="2800" i="1" dirty="0">
                <a:solidFill>
                  <a:schemeClr val="bg1"/>
                </a:solidFill>
                <a:effectLst>
                  <a:outerShdw blurRad="38100" dist="38100" dir="2700000" algn="tl">
                    <a:srgbClr val="000000">
                      <a:alpha val="43137"/>
                    </a:srgbClr>
                  </a:outerShdw>
                </a:effectLst>
              </a:rPr>
              <a:t>Representatives will get a reminder after 5 days for a total 4 reminders.</a:t>
            </a:r>
            <a:endParaRPr lang="en-US" sz="2800" b="1" i="1" u="sng" dirty="0">
              <a:solidFill>
                <a:schemeClr val="bg1"/>
              </a:solidFill>
              <a:effectLst>
                <a:outerShdw blurRad="38100" dist="38100" dir="2700000" algn="tl">
                  <a:srgbClr val="000000">
                    <a:alpha val="43137"/>
                  </a:srgbClr>
                </a:outerShdw>
              </a:effectLst>
            </a:endParaRPr>
          </a:p>
          <a:p>
            <a:pPr lvl="1"/>
            <a:endParaRPr lang="en-US" sz="2800"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944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4918-C575-1BED-77A9-CBA7BC96EB9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99473D7-285A-772A-EBB6-C87E8E020AEB}"/>
              </a:ext>
            </a:extLst>
          </p:cNvPr>
          <p:cNvSpPr>
            <a:spLocks noChangeArrowheads="1"/>
          </p:cNvSpPr>
          <p:nvPr/>
        </p:nvSpPr>
        <p:spPr bwMode="auto">
          <a:xfrm>
            <a:off x="2058642" y="5276630"/>
            <a:ext cx="8704547" cy="103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200" i="1" dirty="0">
                <a:solidFill>
                  <a:schemeClr val="bg1"/>
                </a:solidFill>
                <a:effectLst>
                  <a:outerShdw blurRad="38100" dist="38100" dir="2700000" algn="tl">
                    <a:srgbClr val="000000">
                      <a:alpha val="43137"/>
                    </a:srgbClr>
                  </a:outerShdw>
                </a:effectLst>
                <a:latin typeface="+mn-lt"/>
                <a:sym typeface="Tw Cen MT" panose="020B0602020104020603" pitchFamily="34" charset="0"/>
              </a:rPr>
              <a:t>Leads will arrive in your email and can be accessed via PC, tablet or mobile device</a:t>
            </a:r>
          </a:p>
        </p:txBody>
      </p:sp>
      <p:sp>
        <p:nvSpPr>
          <p:cNvPr id="3" name="Rectangle 2">
            <a:extLst>
              <a:ext uri="{FF2B5EF4-FFF2-40B4-BE49-F238E27FC236}">
                <a16:creationId xmlns:a16="http://schemas.microsoft.com/office/drawing/2014/main" id="{16CD583E-E4EF-1881-6AEE-37D1415C140B}"/>
              </a:ext>
            </a:extLst>
          </p:cNvPr>
          <p:cNvSpPr>
            <a:spLocks noChangeArrowheads="1"/>
          </p:cNvSpPr>
          <p:nvPr/>
        </p:nvSpPr>
        <p:spPr bwMode="auto">
          <a:xfrm>
            <a:off x="2270399" y="200437"/>
            <a:ext cx="7494361" cy="516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algn="ctr" eaLnBrk="1" hangingPunct="1"/>
            <a:r>
              <a:rPr lang="en-US" altLang="en-US" sz="3600" i="1" dirty="0">
                <a:solidFill>
                  <a:schemeClr val="bg1"/>
                </a:solidFill>
                <a:effectLst>
                  <a:outerShdw blurRad="38100" dist="38100" dir="2700000" algn="tl">
                    <a:srgbClr val="000000">
                      <a:alpha val="43137"/>
                    </a:srgbClr>
                  </a:outerShdw>
                </a:effectLst>
                <a:latin typeface="+mn-lt"/>
              </a:rPr>
              <a:t>Leads -  Email Based</a:t>
            </a:r>
          </a:p>
        </p:txBody>
      </p:sp>
      <p:pic>
        <p:nvPicPr>
          <p:cNvPr id="6" name="Picture 5">
            <a:extLst>
              <a:ext uri="{FF2B5EF4-FFF2-40B4-BE49-F238E27FC236}">
                <a16:creationId xmlns:a16="http://schemas.microsoft.com/office/drawing/2014/main" id="{EC177F9B-3505-EB79-9251-B5818A0BAE65}"/>
              </a:ext>
            </a:extLst>
          </p:cNvPr>
          <p:cNvPicPr>
            <a:picLocks noChangeAspect="1"/>
          </p:cNvPicPr>
          <p:nvPr/>
        </p:nvPicPr>
        <p:blipFill>
          <a:blip r:embed="rId3"/>
          <a:stretch>
            <a:fillRect/>
          </a:stretch>
        </p:blipFill>
        <p:spPr>
          <a:xfrm>
            <a:off x="4192285" y="978950"/>
            <a:ext cx="3650587" cy="4297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0943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C518E-BA65-9459-EFDE-F0854BEF39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BE16C0-6D3C-6E5B-AF2A-B557B2F43D5B}"/>
              </a:ext>
            </a:extLst>
          </p:cNvPr>
          <p:cNvSpPr>
            <a:spLocks noChangeArrowheads="1"/>
          </p:cNvSpPr>
          <p:nvPr/>
        </p:nvSpPr>
        <p:spPr bwMode="auto">
          <a:xfrm>
            <a:off x="2726722" y="33213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Lead Interface – Point Click Swipe</a:t>
            </a:r>
          </a:p>
        </p:txBody>
      </p:sp>
      <p:sp>
        <p:nvSpPr>
          <p:cNvPr id="3" name="Rectangle 4">
            <a:extLst>
              <a:ext uri="{FF2B5EF4-FFF2-40B4-BE49-F238E27FC236}">
                <a16:creationId xmlns:a16="http://schemas.microsoft.com/office/drawing/2014/main" id="{002000BF-93E6-FCF7-ED5F-6D182060D9FF}"/>
              </a:ext>
            </a:extLst>
          </p:cNvPr>
          <p:cNvSpPr>
            <a:spLocks noChangeArrowheads="1"/>
          </p:cNvSpPr>
          <p:nvPr/>
        </p:nvSpPr>
        <p:spPr bwMode="auto">
          <a:xfrm>
            <a:off x="1244907" y="1372672"/>
            <a:ext cx="3978033" cy="3596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marL="342900" indent="-342900" eaLnBrk="1" hangingPunct="1">
              <a:buFont typeface="Arial" panose="020B0604020202020204" pitchFamily="34" charset="0"/>
              <a:buChar char="•"/>
            </a:pPr>
            <a:r>
              <a:rPr lang="en-US" altLang="en-US" sz="3200" i="1" dirty="0">
                <a:solidFill>
                  <a:schemeClr val="bg1"/>
                </a:solidFill>
                <a:latin typeface="+mn-lt"/>
                <a:cs typeface="Arial" panose="020B0604020202020204" pitchFamily="34" charset="0"/>
              </a:rPr>
              <a:t>Simple email update process requires no logins </a:t>
            </a:r>
          </a:p>
          <a:p>
            <a:pPr marL="342900" indent="-342900" eaLnBrk="1" hangingPunct="1">
              <a:buFont typeface="Arial" panose="020B0604020202020204" pitchFamily="34" charset="0"/>
              <a:buChar char="•"/>
            </a:pPr>
            <a:r>
              <a:rPr lang="en-US" altLang="en-US" sz="3200" i="1" dirty="0">
                <a:solidFill>
                  <a:schemeClr val="bg1"/>
                </a:solidFill>
                <a:latin typeface="+mn-lt"/>
                <a:cs typeface="Arial" panose="020B0604020202020204" pitchFamily="34" charset="0"/>
              </a:rPr>
              <a:t>Simply update on status and submit</a:t>
            </a:r>
          </a:p>
        </p:txBody>
      </p:sp>
      <p:pic>
        <p:nvPicPr>
          <p:cNvPr id="5" name="Picture 4">
            <a:extLst>
              <a:ext uri="{FF2B5EF4-FFF2-40B4-BE49-F238E27FC236}">
                <a16:creationId xmlns:a16="http://schemas.microsoft.com/office/drawing/2014/main" id="{4B5A0F07-4285-C277-C97B-D11AD62EB0B7}"/>
              </a:ext>
            </a:extLst>
          </p:cNvPr>
          <p:cNvPicPr>
            <a:picLocks noChangeAspect="1"/>
          </p:cNvPicPr>
          <p:nvPr/>
        </p:nvPicPr>
        <p:blipFill>
          <a:blip r:embed="rId3"/>
          <a:stretch>
            <a:fillRect/>
          </a:stretch>
        </p:blipFill>
        <p:spPr>
          <a:xfrm>
            <a:off x="5918355" y="1025236"/>
            <a:ext cx="5155697" cy="5212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44062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F435B6-E5DE-4BAD-8091-99DAD6416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725754" y="2935100"/>
            <a:ext cx="4953521" cy="987799"/>
          </a:xfrm>
          <a:prstGeom prst="rect">
            <a:avLst/>
          </a:prstGeom>
        </p:spPr>
      </p:pic>
      <p:sp>
        <p:nvSpPr>
          <p:cNvPr id="3" name="Rectangle 3">
            <a:extLst>
              <a:ext uri="{FF2B5EF4-FFF2-40B4-BE49-F238E27FC236}">
                <a16:creationId xmlns:a16="http://schemas.microsoft.com/office/drawing/2014/main" id="{700BAE19-0281-4624-8F2A-AEB334A61A44}"/>
              </a:ext>
            </a:extLst>
          </p:cNvPr>
          <p:cNvSpPr>
            <a:spLocks noChangeArrowheads="1"/>
          </p:cNvSpPr>
          <p:nvPr/>
        </p:nvSpPr>
        <p:spPr bwMode="auto">
          <a:xfrm>
            <a:off x="1000937" y="5494662"/>
            <a:ext cx="10633467" cy="82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lvl="1" indent="0" algn="ctr"/>
            <a:r>
              <a:rPr lang="en-US" altLang="en-US" sz="3200" i="1" dirty="0">
                <a:solidFill>
                  <a:schemeClr val="bg1"/>
                </a:solidFill>
                <a:latin typeface="+mn-lt"/>
                <a:cs typeface="Arial" panose="020B0604020202020204" pitchFamily="34" charset="0"/>
              </a:rPr>
              <a:t>IST can forward the lead to Distributor</a:t>
            </a:r>
          </a:p>
        </p:txBody>
      </p:sp>
      <p:sp>
        <p:nvSpPr>
          <p:cNvPr id="4" name="Rectangle 3">
            <a:extLst>
              <a:ext uri="{FF2B5EF4-FFF2-40B4-BE49-F238E27FC236}">
                <a16:creationId xmlns:a16="http://schemas.microsoft.com/office/drawing/2014/main" id="{6E3DE57D-BB10-4B8C-B44B-EE284DC4766B}"/>
              </a:ext>
            </a:extLst>
          </p:cNvPr>
          <p:cNvSpPr>
            <a:spLocks noChangeArrowheads="1"/>
          </p:cNvSpPr>
          <p:nvPr/>
        </p:nvSpPr>
        <p:spPr bwMode="auto">
          <a:xfrm>
            <a:off x="812799" y="254358"/>
            <a:ext cx="10400145" cy="110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algn="ctr" eaLnBrk="1" hangingPunct="1"/>
            <a:r>
              <a:rPr lang="en-US" altLang="en-US" sz="3600" i="1" dirty="0">
                <a:solidFill>
                  <a:schemeClr val="bg1"/>
                </a:solidFill>
                <a:effectLst>
                  <a:outerShdw blurRad="38100" dist="38100" dir="2700000" algn="tl">
                    <a:srgbClr val="000000">
                      <a:alpha val="43137"/>
                    </a:srgbClr>
                  </a:outerShdw>
                </a:effectLst>
                <a:latin typeface="+mn-lt"/>
              </a:rPr>
              <a:t>Forward The Lead or other rep sales person or add from the menu</a:t>
            </a:r>
          </a:p>
        </p:txBody>
      </p:sp>
      <p:sp>
        <p:nvSpPr>
          <p:cNvPr id="2" name="TextBox 1">
            <a:extLst>
              <a:ext uri="{FF2B5EF4-FFF2-40B4-BE49-F238E27FC236}">
                <a16:creationId xmlns:a16="http://schemas.microsoft.com/office/drawing/2014/main" id="{7420ADBB-21A7-A2B3-D8D6-D9E78380E639}"/>
              </a:ext>
            </a:extLst>
          </p:cNvPr>
          <p:cNvSpPr txBox="1"/>
          <p:nvPr/>
        </p:nvSpPr>
        <p:spPr>
          <a:xfrm>
            <a:off x="2067311" y="6410585"/>
            <a:ext cx="8057377" cy="338554"/>
          </a:xfrm>
          <a:prstGeom prst="rect">
            <a:avLst/>
          </a:prstGeom>
          <a:solidFill>
            <a:srgbClr val="1994CC"/>
          </a:solidFill>
        </p:spPr>
        <p:txBody>
          <a:bodyPr wrap="square" rtlCol="0">
            <a:spAutoFit/>
          </a:bodyPr>
          <a:lstStyle/>
          <a:p>
            <a:pPr algn="ctr"/>
            <a:r>
              <a:rPr lang="en-US" sz="800" dirty="0">
                <a:solidFill>
                  <a:schemeClr val="bg1"/>
                </a:solidFill>
              </a:rPr>
              <a:t>@2025 Interlynx Systems, LLC. All right reserved. No part of this presentation may be reproduced, distributed, or transmitted in any form or by any means, including photocopying, recording, or other electronic or mechanical methods, without the prior written permission of Interlynx Systems, LLC</a:t>
            </a:r>
            <a:endParaRPr lang="en-US" dirty="0">
              <a:solidFill>
                <a:schemeClr val="bg1"/>
              </a:solidFill>
            </a:endParaRPr>
          </a:p>
        </p:txBody>
      </p:sp>
      <p:pic>
        <p:nvPicPr>
          <p:cNvPr id="7" name="Picture 6">
            <a:extLst>
              <a:ext uri="{FF2B5EF4-FFF2-40B4-BE49-F238E27FC236}">
                <a16:creationId xmlns:a16="http://schemas.microsoft.com/office/drawing/2014/main" id="{EC0C8AB4-26F9-8836-4B80-5E29D5ABBAE8}"/>
              </a:ext>
            </a:extLst>
          </p:cNvPr>
          <p:cNvPicPr>
            <a:picLocks noChangeAspect="1"/>
          </p:cNvPicPr>
          <p:nvPr/>
        </p:nvPicPr>
        <p:blipFill>
          <a:blip r:embed="rId4"/>
          <a:stretch>
            <a:fillRect/>
          </a:stretch>
        </p:blipFill>
        <p:spPr>
          <a:xfrm>
            <a:off x="1850133" y="2568582"/>
            <a:ext cx="7800070" cy="29260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ADBB9B2E-AEC7-2B37-0D2D-26331286C722}"/>
              </a:ext>
            </a:extLst>
          </p:cNvPr>
          <p:cNvPicPr>
            <a:picLocks noChangeAspect="1"/>
          </p:cNvPicPr>
          <p:nvPr/>
        </p:nvPicPr>
        <p:blipFill>
          <a:blip r:embed="rId5"/>
          <a:stretch>
            <a:fillRect/>
          </a:stretch>
        </p:blipFill>
        <p:spPr>
          <a:xfrm>
            <a:off x="7570319" y="1114165"/>
            <a:ext cx="3571479" cy="2103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83576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DE278-3725-086F-958E-C5AFF3B98A7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6F526B3-3830-D17D-1A6D-D21BA26A61DD}"/>
              </a:ext>
            </a:extLst>
          </p:cNvPr>
          <p:cNvSpPr>
            <a:spLocks noChangeArrowheads="1"/>
          </p:cNvSpPr>
          <p:nvPr/>
        </p:nvSpPr>
        <p:spPr bwMode="auto">
          <a:xfrm>
            <a:off x="1232515" y="5552847"/>
            <a:ext cx="10633467" cy="82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lvl="1" indent="0"/>
            <a:r>
              <a:rPr lang="en-US" altLang="en-US" sz="3200" i="1" dirty="0">
                <a:solidFill>
                  <a:schemeClr val="bg1"/>
                </a:solidFill>
                <a:latin typeface="+mn-lt"/>
                <a:cs typeface="Arial" panose="020B0604020202020204" pitchFamily="34" charset="0"/>
              </a:rPr>
              <a:t>A reminder will be sent on the day you have indicated</a:t>
            </a:r>
          </a:p>
        </p:txBody>
      </p:sp>
      <p:sp>
        <p:nvSpPr>
          <p:cNvPr id="3" name="Rectangle 2">
            <a:extLst>
              <a:ext uri="{FF2B5EF4-FFF2-40B4-BE49-F238E27FC236}">
                <a16:creationId xmlns:a16="http://schemas.microsoft.com/office/drawing/2014/main" id="{98DF52C7-A35D-8772-CE26-526EDB956B4E}"/>
              </a:ext>
            </a:extLst>
          </p:cNvPr>
          <p:cNvSpPr>
            <a:spLocks noChangeArrowheads="1"/>
          </p:cNvSpPr>
          <p:nvPr/>
        </p:nvSpPr>
        <p:spPr bwMode="auto">
          <a:xfrm>
            <a:off x="2627095" y="260791"/>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Select “Open” if You Need More Time</a:t>
            </a:r>
          </a:p>
        </p:txBody>
      </p:sp>
      <p:pic>
        <p:nvPicPr>
          <p:cNvPr id="6" name="Picture 5">
            <a:extLst>
              <a:ext uri="{FF2B5EF4-FFF2-40B4-BE49-F238E27FC236}">
                <a16:creationId xmlns:a16="http://schemas.microsoft.com/office/drawing/2014/main" id="{96B550F8-E5E7-138E-BD52-AD371B7C7F8A}"/>
              </a:ext>
            </a:extLst>
          </p:cNvPr>
          <p:cNvPicPr>
            <a:picLocks noChangeAspect="1"/>
          </p:cNvPicPr>
          <p:nvPr/>
        </p:nvPicPr>
        <p:blipFill>
          <a:blip r:embed="rId3"/>
          <a:stretch>
            <a:fillRect/>
          </a:stretch>
        </p:blipFill>
        <p:spPr>
          <a:xfrm>
            <a:off x="1847992" y="1053916"/>
            <a:ext cx="9228150" cy="4389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743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AEF78-FC8F-EFCC-16D5-2DADF570FB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FC94668-5130-318D-AD9A-2457CC638EC8}"/>
              </a:ext>
            </a:extLst>
          </p:cNvPr>
          <p:cNvSpPr>
            <a:spLocks noChangeArrowheads="1"/>
          </p:cNvSpPr>
          <p:nvPr/>
        </p:nvSpPr>
        <p:spPr bwMode="auto">
          <a:xfrm>
            <a:off x="1791288" y="374906"/>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algn="ctr" eaLnBrk="1" hangingPunct="1"/>
            <a:r>
              <a:rPr lang="en-US" altLang="en-US" sz="3600" i="1" dirty="0">
                <a:solidFill>
                  <a:schemeClr val="bg1"/>
                </a:solidFill>
                <a:effectLst>
                  <a:outerShdw blurRad="38100" dist="38100" dir="2700000" algn="tl">
                    <a:srgbClr val="000000">
                      <a:alpha val="43137"/>
                    </a:srgbClr>
                  </a:outerShdw>
                </a:effectLst>
                <a:latin typeface="+mn-lt"/>
              </a:rPr>
              <a:t>Closing The Lead </a:t>
            </a:r>
          </a:p>
        </p:txBody>
      </p:sp>
      <p:sp>
        <p:nvSpPr>
          <p:cNvPr id="3" name="Rectangle 2">
            <a:extLst>
              <a:ext uri="{FF2B5EF4-FFF2-40B4-BE49-F238E27FC236}">
                <a16:creationId xmlns:a16="http://schemas.microsoft.com/office/drawing/2014/main" id="{5CAEC31E-9A1B-9D90-3B56-9A504F4BC171}"/>
              </a:ext>
            </a:extLst>
          </p:cNvPr>
          <p:cNvSpPr>
            <a:spLocks noChangeArrowheads="1"/>
          </p:cNvSpPr>
          <p:nvPr/>
        </p:nvSpPr>
        <p:spPr bwMode="auto">
          <a:xfrm>
            <a:off x="1516452" y="4843898"/>
            <a:ext cx="10268607" cy="133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r>
              <a:rPr lang="en-US" altLang="en-US" sz="3200" i="1" dirty="0">
                <a:solidFill>
                  <a:schemeClr val="bg1"/>
                </a:solidFill>
                <a:latin typeface="+mn-lt"/>
                <a:cs typeface="Arial" panose="020B0604020202020204" pitchFamily="34" charset="0"/>
              </a:rPr>
              <a:t>Report back on the lead status - select from the drop down</a:t>
            </a:r>
          </a:p>
        </p:txBody>
      </p:sp>
      <p:pic>
        <p:nvPicPr>
          <p:cNvPr id="4" name="Picture 3">
            <a:extLst>
              <a:ext uri="{FF2B5EF4-FFF2-40B4-BE49-F238E27FC236}">
                <a16:creationId xmlns:a16="http://schemas.microsoft.com/office/drawing/2014/main" id="{242EACA7-C204-B951-E973-2006575900AC}"/>
              </a:ext>
            </a:extLst>
          </p:cNvPr>
          <p:cNvPicPr>
            <a:picLocks noChangeAspect="1"/>
          </p:cNvPicPr>
          <p:nvPr/>
        </p:nvPicPr>
        <p:blipFill>
          <a:blip r:embed="rId3"/>
          <a:stretch>
            <a:fillRect/>
          </a:stretch>
        </p:blipFill>
        <p:spPr>
          <a:xfrm>
            <a:off x="1618178" y="1579998"/>
            <a:ext cx="10040114" cy="301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3224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33B24-4659-9037-8422-BF9FBD77E66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169E01-46C1-C60F-113A-CBD9A08D5E49}"/>
              </a:ext>
            </a:extLst>
          </p:cNvPr>
          <p:cNvSpPr>
            <a:spLocks noChangeArrowheads="1"/>
          </p:cNvSpPr>
          <p:nvPr/>
        </p:nvSpPr>
        <p:spPr bwMode="auto">
          <a:xfrm>
            <a:off x="1825726" y="4814130"/>
            <a:ext cx="10456427" cy="18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r>
              <a:rPr lang="en-US" altLang="en-US" sz="2000" i="1" dirty="0">
                <a:solidFill>
                  <a:schemeClr val="bg1"/>
                </a:solidFill>
                <a:latin typeface="Arial" panose="020B0604020202020204" pitchFamily="34" charset="0"/>
                <a:cs typeface="Arial" panose="020B0604020202020204" pitchFamily="34" charset="0"/>
              </a:rPr>
              <a:t>GOOD LEAD</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The lead had a good potential to generate business</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The lead opens a door for potential future new business</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Represents a key customer or market</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This will close the lead and no reminder will be sent.</a:t>
            </a:r>
          </a:p>
        </p:txBody>
      </p:sp>
      <p:pic>
        <p:nvPicPr>
          <p:cNvPr id="5" name="Picture 4">
            <a:extLst>
              <a:ext uri="{FF2B5EF4-FFF2-40B4-BE49-F238E27FC236}">
                <a16:creationId xmlns:a16="http://schemas.microsoft.com/office/drawing/2014/main" id="{EC3594EA-9651-8440-B625-7D989E8F3026}"/>
              </a:ext>
            </a:extLst>
          </p:cNvPr>
          <p:cNvPicPr>
            <a:picLocks noChangeAspect="1"/>
          </p:cNvPicPr>
          <p:nvPr/>
        </p:nvPicPr>
        <p:blipFill>
          <a:blip r:embed="rId3"/>
          <a:stretch>
            <a:fillRect/>
          </a:stretch>
        </p:blipFill>
        <p:spPr>
          <a:xfrm>
            <a:off x="2812125" y="248476"/>
            <a:ext cx="4325490"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95478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929E9-3D59-1A6E-7983-13908644DB4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EEE6411-A5F0-7FF6-62F5-51F248587403}"/>
              </a:ext>
            </a:extLst>
          </p:cNvPr>
          <p:cNvSpPr>
            <a:spLocks noChangeArrowheads="1"/>
          </p:cNvSpPr>
          <p:nvPr/>
        </p:nvSpPr>
        <p:spPr bwMode="auto">
          <a:xfrm>
            <a:off x="1587243" y="4927397"/>
            <a:ext cx="10062599" cy="142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r>
              <a:rPr lang="en-US" altLang="en-US" sz="2000" i="1" dirty="0">
                <a:solidFill>
                  <a:schemeClr val="bg1"/>
                </a:solidFill>
                <a:latin typeface="Arial" panose="020B0604020202020204" pitchFamily="34" charset="0"/>
                <a:cs typeface="Arial" panose="020B0604020202020204" pitchFamily="34" charset="0"/>
              </a:rPr>
              <a:t>LOW QUALITY LEAD</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The lead had no potential</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Select a reason from the dropdown menu</a:t>
            </a:r>
          </a:p>
          <a:p>
            <a:pPr marL="1085850" lvl="1" indent="-342900">
              <a:buFont typeface="Arial" panose="020B0604020202020204" pitchFamily="34" charset="0"/>
              <a:buChar char="•"/>
            </a:pPr>
            <a:r>
              <a:rPr lang="en-US" altLang="en-US" sz="2000" i="1" dirty="0">
                <a:solidFill>
                  <a:schemeClr val="bg1"/>
                </a:solidFill>
                <a:latin typeface="Arial" panose="020B0604020202020204" pitchFamily="34" charset="0"/>
                <a:cs typeface="Arial" panose="020B0604020202020204" pitchFamily="34" charset="0"/>
              </a:rPr>
              <a:t>This will close the lead and no reminder will be sent.</a:t>
            </a:r>
          </a:p>
        </p:txBody>
      </p:sp>
      <p:pic>
        <p:nvPicPr>
          <p:cNvPr id="5" name="Picture 4">
            <a:extLst>
              <a:ext uri="{FF2B5EF4-FFF2-40B4-BE49-F238E27FC236}">
                <a16:creationId xmlns:a16="http://schemas.microsoft.com/office/drawing/2014/main" id="{F094B0C8-B1E1-158A-1BB2-134272F9E4D5}"/>
              </a:ext>
            </a:extLst>
          </p:cNvPr>
          <p:cNvPicPr>
            <a:picLocks noChangeAspect="1"/>
          </p:cNvPicPr>
          <p:nvPr/>
        </p:nvPicPr>
        <p:blipFill>
          <a:blip r:embed="rId3"/>
          <a:stretch>
            <a:fillRect/>
          </a:stretch>
        </p:blipFill>
        <p:spPr>
          <a:xfrm>
            <a:off x="1714216" y="309976"/>
            <a:ext cx="5872388" cy="4480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93684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527E5-502B-B98B-5D13-E037B6FD689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0E02922-945A-6CA0-33C4-8F94D94E13CD}"/>
              </a:ext>
            </a:extLst>
          </p:cNvPr>
          <p:cNvSpPr>
            <a:spLocks noChangeArrowheads="1"/>
          </p:cNvSpPr>
          <p:nvPr/>
        </p:nvSpPr>
        <p:spPr bwMode="auto">
          <a:xfrm>
            <a:off x="1587243" y="4927397"/>
            <a:ext cx="10062599" cy="142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r>
              <a:rPr lang="en-US" altLang="en-US" sz="2000" i="1" dirty="0">
                <a:solidFill>
                  <a:schemeClr val="bg1"/>
                </a:solidFill>
                <a:latin typeface="Arial" panose="020B0604020202020204" pitchFamily="34" charset="0"/>
                <a:cs typeface="Arial" panose="020B0604020202020204" pitchFamily="34" charset="0"/>
              </a:rPr>
              <a:t>NOT MY LEAD</a:t>
            </a:r>
          </a:p>
          <a:p>
            <a:pPr marL="1085850" lvl="1" indent="-342900">
              <a:buFont typeface="Arial" panose="020B0604020202020204" pitchFamily="34" charset="0"/>
              <a:buChar char="•"/>
            </a:pPr>
            <a:r>
              <a:rPr lang="en-US" altLang="en-US" sz="2000" i="1" dirty="0">
                <a:solidFill>
                  <a:schemeClr val="bg1"/>
                </a:solidFill>
                <a:cs typeface="Arial" panose="020B0604020202020204" pitchFamily="34" charset="0"/>
              </a:rPr>
              <a:t>The lead does not belong to your territory</a:t>
            </a:r>
          </a:p>
          <a:p>
            <a:pPr marL="1085850" lvl="1" indent="-342900">
              <a:buFont typeface="Arial" panose="020B0604020202020204" pitchFamily="34" charset="0"/>
              <a:buChar char="•"/>
            </a:pPr>
            <a:r>
              <a:rPr lang="en-US" altLang="en-US" sz="2000" i="1" dirty="0">
                <a:solidFill>
                  <a:schemeClr val="bg1"/>
                </a:solidFill>
                <a:cs typeface="Arial" panose="020B0604020202020204" pitchFamily="34" charset="0"/>
              </a:rPr>
              <a:t>This will close the lead and no reminder will be sent.</a:t>
            </a:r>
          </a:p>
          <a:p>
            <a:pPr marL="1085850" lvl="1" indent="-342900">
              <a:buFont typeface="Arial" panose="020B0604020202020204" pitchFamily="34" charset="0"/>
              <a:buChar char="•"/>
            </a:pPr>
            <a:r>
              <a:rPr lang="en-US" altLang="en-US" sz="2000" i="1" dirty="0">
                <a:solidFill>
                  <a:schemeClr val="bg1"/>
                </a:solidFill>
                <a:cs typeface="Arial" panose="020B0604020202020204" pitchFamily="34" charset="0"/>
              </a:rPr>
              <a:t>Lead will be re-routed accordingly</a:t>
            </a:r>
          </a:p>
        </p:txBody>
      </p:sp>
      <p:sp>
        <p:nvSpPr>
          <p:cNvPr id="3" name="Rectangle 2">
            <a:extLst>
              <a:ext uri="{FF2B5EF4-FFF2-40B4-BE49-F238E27FC236}">
                <a16:creationId xmlns:a16="http://schemas.microsoft.com/office/drawing/2014/main" id="{248454A2-73B2-4E8A-2EEB-4D71873A3480}"/>
              </a:ext>
            </a:extLst>
          </p:cNvPr>
          <p:cNvSpPr>
            <a:spLocks noChangeArrowheads="1"/>
          </p:cNvSpPr>
          <p:nvPr/>
        </p:nvSpPr>
        <p:spPr bwMode="auto">
          <a:xfrm>
            <a:off x="1546587" y="246116"/>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algn="ctr" eaLnBrk="1" hangingPunct="1"/>
            <a:r>
              <a:rPr lang="en-US" altLang="en-US" sz="3600" i="1" dirty="0">
                <a:solidFill>
                  <a:schemeClr val="bg1"/>
                </a:solidFill>
                <a:effectLst>
                  <a:outerShdw blurRad="38100" dist="38100" dir="2700000" algn="tl">
                    <a:srgbClr val="000000">
                      <a:alpha val="43137"/>
                    </a:srgbClr>
                  </a:outerShdw>
                </a:effectLst>
                <a:latin typeface="+mn-lt"/>
              </a:rPr>
              <a:t>Select “Not My Lead” if It’s Not for You</a:t>
            </a:r>
          </a:p>
        </p:txBody>
      </p:sp>
      <p:pic>
        <p:nvPicPr>
          <p:cNvPr id="4" name="Picture 3">
            <a:extLst>
              <a:ext uri="{FF2B5EF4-FFF2-40B4-BE49-F238E27FC236}">
                <a16:creationId xmlns:a16="http://schemas.microsoft.com/office/drawing/2014/main" id="{A6E0B704-3A85-A8DD-81EA-B412028BFFCC}"/>
              </a:ext>
            </a:extLst>
          </p:cNvPr>
          <p:cNvPicPr>
            <a:picLocks noChangeAspect="1"/>
          </p:cNvPicPr>
          <p:nvPr/>
        </p:nvPicPr>
        <p:blipFill rotWithShape="1">
          <a:blip r:embed="rId3"/>
          <a:srcRect t="68801" r="56630" b="6502"/>
          <a:stretch/>
        </p:blipFill>
        <p:spPr>
          <a:xfrm>
            <a:off x="1644469" y="1129444"/>
            <a:ext cx="8948235" cy="28647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9436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493207D-8E47-8EE5-A2D6-27FCA94D93EE}"/>
              </a:ext>
            </a:extLst>
          </p:cNvPr>
          <p:cNvSpPr>
            <a:spLocks noChangeArrowheads="1"/>
          </p:cNvSpPr>
          <p:nvPr/>
        </p:nvSpPr>
        <p:spPr bwMode="auto">
          <a:xfrm>
            <a:off x="5917641" y="2641600"/>
            <a:ext cx="5040805" cy="103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200" b="0" i="1" dirty="0">
                <a:solidFill>
                  <a:schemeClr val="bg1"/>
                </a:solidFill>
                <a:effectLst>
                  <a:outerShdw blurRad="38100" dist="38100" dir="2700000" algn="tl">
                    <a:srgbClr val="000000">
                      <a:alpha val="43137"/>
                    </a:srgbClr>
                  </a:outerShdw>
                </a:effectLst>
                <a:latin typeface="+mn-lt"/>
                <a:sym typeface="Tw Cen MT" panose="020B0602020104020603" pitchFamily="34" charset="0"/>
              </a:rPr>
              <a:t>Quotes will arrive in your email and can be accessed via mobile, tablet or desktop device</a:t>
            </a:r>
          </a:p>
        </p:txBody>
      </p:sp>
      <p:sp>
        <p:nvSpPr>
          <p:cNvPr id="3" name="Rectangle 2">
            <a:extLst>
              <a:ext uri="{FF2B5EF4-FFF2-40B4-BE49-F238E27FC236}">
                <a16:creationId xmlns:a16="http://schemas.microsoft.com/office/drawing/2014/main" id="{181CFC45-A9CD-347F-C5F5-6EA5ED6A026C}"/>
              </a:ext>
            </a:extLst>
          </p:cNvPr>
          <p:cNvSpPr>
            <a:spLocks noChangeArrowheads="1"/>
          </p:cNvSpPr>
          <p:nvPr/>
        </p:nvSpPr>
        <p:spPr bwMode="auto">
          <a:xfrm>
            <a:off x="4122173" y="291922"/>
            <a:ext cx="7111642" cy="516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New Quotes -  Email Based</a:t>
            </a:r>
          </a:p>
        </p:txBody>
      </p:sp>
      <p:sp>
        <p:nvSpPr>
          <p:cNvPr id="4" name="Rectangle 3">
            <a:hlinkClick r:id="rId2"/>
            <a:extLst>
              <a:ext uri="{FF2B5EF4-FFF2-40B4-BE49-F238E27FC236}">
                <a16:creationId xmlns:a16="http://schemas.microsoft.com/office/drawing/2014/main" id="{133EB81B-3A84-6220-28F6-B549FAD42891}"/>
              </a:ext>
            </a:extLst>
          </p:cNvPr>
          <p:cNvSpPr/>
          <p:nvPr/>
        </p:nvSpPr>
        <p:spPr bwMode="auto">
          <a:xfrm>
            <a:off x="1509323" y="2070168"/>
            <a:ext cx="1304925" cy="33105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5" name="Rectangle 4">
            <a:hlinkClick r:id="rId3"/>
            <a:extLst>
              <a:ext uri="{FF2B5EF4-FFF2-40B4-BE49-F238E27FC236}">
                <a16:creationId xmlns:a16="http://schemas.microsoft.com/office/drawing/2014/main" id="{CCD15200-E499-BB00-0486-6D963315A9CF}"/>
              </a:ext>
            </a:extLst>
          </p:cNvPr>
          <p:cNvSpPr/>
          <p:nvPr/>
        </p:nvSpPr>
        <p:spPr bwMode="auto">
          <a:xfrm>
            <a:off x="1509323" y="2641600"/>
            <a:ext cx="1304925" cy="3175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6" name="Rectangle 5">
            <a:hlinkClick r:id="rId4"/>
            <a:extLst>
              <a:ext uri="{FF2B5EF4-FFF2-40B4-BE49-F238E27FC236}">
                <a16:creationId xmlns:a16="http://schemas.microsoft.com/office/drawing/2014/main" id="{5960B715-67D9-AC1E-E7F7-E156D241445F}"/>
              </a:ext>
            </a:extLst>
          </p:cNvPr>
          <p:cNvSpPr/>
          <p:nvPr/>
        </p:nvSpPr>
        <p:spPr bwMode="auto">
          <a:xfrm>
            <a:off x="1286561" y="1994487"/>
            <a:ext cx="1342103" cy="25595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7" name="Rectangle 6">
            <a:hlinkClick r:id="rId3"/>
            <a:extLst>
              <a:ext uri="{FF2B5EF4-FFF2-40B4-BE49-F238E27FC236}">
                <a16:creationId xmlns:a16="http://schemas.microsoft.com/office/drawing/2014/main" id="{79D99323-4FB2-FA1A-61E2-19FAE3F71D86}"/>
              </a:ext>
            </a:extLst>
          </p:cNvPr>
          <p:cNvSpPr/>
          <p:nvPr/>
        </p:nvSpPr>
        <p:spPr bwMode="auto">
          <a:xfrm>
            <a:off x="1286561" y="2565400"/>
            <a:ext cx="1342103" cy="26035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pic>
        <p:nvPicPr>
          <p:cNvPr id="10" name="Picture 9">
            <a:extLst>
              <a:ext uri="{FF2B5EF4-FFF2-40B4-BE49-F238E27FC236}">
                <a16:creationId xmlns:a16="http://schemas.microsoft.com/office/drawing/2014/main" id="{94030876-6C0E-5D63-228C-71D313580E1C}"/>
              </a:ext>
            </a:extLst>
          </p:cNvPr>
          <p:cNvPicPr>
            <a:picLocks noChangeAspect="1"/>
          </p:cNvPicPr>
          <p:nvPr/>
        </p:nvPicPr>
        <p:blipFill>
          <a:blip r:embed="rId5"/>
          <a:stretch>
            <a:fillRect/>
          </a:stretch>
        </p:blipFill>
        <p:spPr>
          <a:xfrm>
            <a:off x="1321830" y="1085848"/>
            <a:ext cx="4419178" cy="49377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528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CD0603A-2936-582E-CD19-89D878CC200E}"/>
              </a:ext>
            </a:extLst>
          </p:cNvPr>
          <p:cNvSpPr>
            <a:spLocks noChangeArrowheads="1"/>
          </p:cNvSpPr>
          <p:nvPr/>
        </p:nvSpPr>
        <p:spPr bwMode="auto">
          <a:xfrm>
            <a:off x="2726722" y="33213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Quote Interface – Point Click Swipe</a:t>
            </a:r>
          </a:p>
        </p:txBody>
      </p:sp>
      <p:sp>
        <p:nvSpPr>
          <p:cNvPr id="3" name="Rectangle 4">
            <a:extLst>
              <a:ext uri="{FF2B5EF4-FFF2-40B4-BE49-F238E27FC236}">
                <a16:creationId xmlns:a16="http://schemas.microsoft.com/office/drawing/2014/main" id="{D5D4A9F6-9B38-0680-46EA-E7BD97D8D58B}"/>
              </a:ext>
            </a:extLst>
          </p:cNvPr>
          <p:cNvSpPr>
            <a:spLocks noChangeArrowheads="1"/>
          </p:cNvSpPr>
          <p:nvPr/>
        </p:nvSpPr>
        <p:spPr bwMode="auto">
          <a:xfrm>
            <a:off x="1454154" y="1649763"/>
            <a:ext cx="3471323" cy="327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marL="342900" indent="-342900" eaLnBrk="1" hangingPunct="1">
              <a:buFont typeface="Arial" panose="020B0604020202020204" pitchFamily="34" charset="0"/>
              <a:buChar char="•"/>
            </a:pPr>
            <a:r>
              <a:rPr lang="en-US" altLang="en-US" sz="3200" b="0" i="1" dirty="0">
                <a:solidFill>
                  <a:schemeClr val="bg1"/>
                </a:solidFill>
                <a:effectLst>
                  <a:outerShdw blurRad="38100" dist="38100" dir="2700000" algn="tl">
                    <a:srgbClr val="000000">
                      <a:alpha val="43137"/>
                    </a:srgbClr>
                  </a:outerShdw>
                </a:effectLst>
                <a:latin typeface="+mn-lt"/>
                <a:cs typeface="Arial" panose="020B0604020202020204" pitchFamily="34" charset="0"/>
              </a:rPr>
              <a:t>Simple email update process requires no logins </a:t>
            </a:r>
          </a:p>
          <a:p>
            <a:pPr marL="342900" indent="-342900" eaLnBrk="1" hangingPunct="1">
              <a:buFont typeface="Arial" panose="020B0604020202020204" pitchFamily="34" charset="0"/>
              <a:buChar char="•"/>
            </a:pPr>
            <a:r>
              <a:rPr lang="en-US" altLang="en-US" sz="3200" b="0" i="1" dirty="0">
                <a:solidFill>
                  <a:schemeClr val="bg1"/>
                </a:solidFill>
                <a:effectLst>
                  <a:outerShdw blurRad="38100" dist="38100" dir="2700000" algn="tl">
                    <a:srgbClr val="000000">
                      <a:alpha val="43137"/>
                    </a:srgbClr>
                  </a:outerShdw>
                </a:effectLst>
                <a:latin typeface="+mn-lt"/>
                <a:cs typeface="Arial" panose="020B0604020202020204" pitchFamily="34" charset="0"/>
              </a:rPr>
              <a:t>Simply update on status and submit</a:t>
            </a:r>
          </a:p>
        </p:txBody>
      </p:sp>
      <p:pic>
        <p:nvPicPr>
          <p:cNvPr id="6" name="Picture 5">
            <a:extLst>
              <a:ext uri="{FF2B5EF4-FFF2-40B4-BE49-F238E27FC236}">
                <a16:creationId xmlns:a16="http://schemas.microsoft.com/office/drawing/2014/main" id="{1FF41F24-B46D-4335-F39A-C0D9736D0130}"/>
              </a:ext>
            </a:extLst>
          </p:cNvPr>
          <p:cNvPicPr>
            <a:picLocks noChangeAspect="1"/>
          </p:cNvPicPr>
          <p:nvPr/>
        </p:nvPicPr>
        <p:blipFill>
          <a:blip r:embed="rId2"/>
          <a:stretch>
            <a:fillRect/>
          </a:stretch>
        </p:blipFill>
        <p:spPr>
          <a:xfrm>
            <a:off x="5891013" y="974034"/>
            <a:ext cx="5667087" cy="5120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7462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CA9BC-E87D-2D6D-BDD0-285D391CC3E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B98095A-AAE4-25B9-8A6F-81C6F8FF6C96}"/>
              </a:ext>
            </a:extLst>
          </p:cNvPr>
          <p:cNvSpPr>
            <a:spLocks noChangeArrowheads="1"/>
          </p:cNvSpPr>
          <p:nvPr/>
        </p:nvSpPr>
        <p:spPr bwMode="auto">
          <a:xfrm>
            <a:off x="2422651" y="428037"/>
            <a:ext cx="781605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Select “WON” if There is an Opportunity</a:t>
            </a:r>
          </a:p>
        </p:txBody>
      </p:sp>
      <p:pic>
        <p:nvPicPr>
          <p:cNvPr id="5" name="Picture 4">
            <a:extLst>
              <a:ext uri="{FF2B5EF4-FFF2-40B4-BE49-F238E27FC236}">
                <a16:creationId xmlns:a16="http://schemas.microsoft.com/office/drawing/2014/main" id="{B0FE8758-839B-9E5E-2370-202107ED869B}"/>
              </a:ext>
            </a:extLst>
          </p:cNvPr>
          <p:cNvPicPr>
            <a:picLocks noChangeAspect="1"/>
          </p:cNvPicPr>
          <p:nvPr/>
        </p:nvPicPr>
        <p:blipFill>
          <a:blip r:embed="rId2"/>
          <a:stretch>
            <a:fillRect/>
          </a:stretch>
        </p:blipFill>
        <p:spPr>
          <a:xfrm>
            <a:off x="1681162" y="1185862"/>
            <a:ext cx="8829675" cy="4486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1280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4B46F-CE5D-9CE9-C1A4-338096E950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04AAE8E-57EC-751C-0D1A-5194C8B040F2}"/>
              </a:ext>
            </a:extLst>
          </p:cNvPr>
          <p:cNvSpPr>
            <a:spLocks noChangeArrowheads="1"/>
          </p:cNvSpPr>
          <p:nvPr/>
        </p:nvSpPr>
        <p:spPr bwMode="auto">
          <a:xfrm>
            <a:off x="2422651" y="428037"/>
            <a:ext cx="781605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Select “LOST” if There is no Opportunity</a:t>
            </a:r>
          </a:p>
        </p:txBody>
      </p:sp>
      <p:pic>
        <p:nvPicPr>
          <p:cNvPr id="5" name="Picture 4">
            <a:extLst>
              <a:ext uri="{FF2B5EF4-FFF2-40B4-BE49-F238E27FC236}">
                <a16:creationId xmlns:a16="http://schemas.microsoft.com/office/drawing/2014/main" id="{41B23EA6-332F-06ED-C1BB-90A8AC7FE3B8}"/>
              </a:ext>
            </a:extLst>
          </p:cNvPr>
          <p:cNvPicPr>
            <a:picLocks noChangeAspect="1"/>
          </p:cNvPicPr>
          <p:nvPr/>
        </p:nvPicPr>
        <p:blipFill>
          <a:blip r:embed="rId2"/>
          <a:stretch>
            <a:fillRect/>
          </a:stretch>
        </p:blipFill>
        <p:spPr>
          <a:xfrm>
            <a:off x="3322792" y="1213228"/>
            <a:ext cx="4927433" cy="502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05962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64E13-D590-1FEA-FAEA-1451BEEB1E9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E36AA58-C727-60BF-804F-929CD832D666}"/>
              </a:ext>
            </a:extLst>
          </p:cNvPr>
          <p:cNvSpPr>
            <a:spLocks noChangeArrowheads="1"/>
          </p:cNvSpPr>
          <p:nvPr/>
        </p:nvSpPr>
        <p:spPr bwMode="auto">
          <a:xfrm>
            <a:off x="1071465" y="5129401"/>
            <a:ext cx="10633467" cy="823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lvl="1" indent="0"/>
            <a:r>
              <a:rPr lang="en-US" altLang="en-US" sz="3200" b="0" i="1" dirty="0">
                <a:solidFill>
                  <a:schemeClr val="bg1"/>
                </a:solidFill>
                <a:effectLst>
                  <a:outerShdw blurRad="38100" dist="38100" dir="2700000" algn="tl">
                    <a:srgbClr val="000000">
                      <a:alpha val="43137"/>
                    </a:srgbClr>
                  </a:outerShdw>
                </a:effectLst>
                <a:latin typeface="+mn-lt"/>
                <a:cs typeface="Arial" panose="020B0604020202020204" pitchFamily="34" charset="0"/>
              </a:rPr>
              <a:t>A reminder will be sent on the day you have indicated</a:t>
            </a:r>
          </a:p>
        </p:txBody>
      </p:sp>
      <p:sp>
        <p:nvSpPr>
          <p:cNvPr id="3" name="Rectangle 2">
            <a:extLst>
              <a:ext uri="{FF2B5EF4-FFF2-40B4-BE49-F238E27FC236}">
                <a16:creationId xmlns:a16="http://schemas.microsoft.com/office/drawing/2014/main" id="{B2BEA901-1538-4FA4-855E-33A6CCEC9364}"/>
              </a:ext>
            </a:extLst>
          </p:cNvPr>
          <p:cNvSpPr>
            <a:spLocks noChangeArrowheads="1"/>
          </p:cNvSpPr>
          <p:nvPr/>
        </p:nvSpPr>
        <p:spPr bwMode="auto">
          <a:xfrm>
            <a:off x="2627095" y="260791"/>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Select “Open” if You Need More Time</a:t>
            </a:r>
          </a:p>
        </p:txBody>
      </p:sp>
      <p:pic>
        <p:nvPicPr>
          <p:cNvPr id="6" name="Picture 5">
            <a:extLst>
              <a:ext uri="{FF2B5EF4-FFF2-40B4-BE49-F238E27FC236}">
                <a16:creationId xmlns:a16="http://schemas.microsoft.com/office/drawing/2014/main" id="{B7CD7CD5-4FCB-694C-3C51-AD331D00D633}"/>
              </a:ext>
            </a:extLst>
          </p:cNvPr>
          <p:cNvPicPr>
            <a:picLocks noChangeAspect="1"/>
          </p:cNvPicPr>
          <p:nvPr/>
        </p:nvPicPr>
        <p:blipFill>
          <a:blip r:embed="rId2"/>
          <a:stretch>
            <a:fillRect/>
          </a:stretch>
        </p:blipFill>
        <p:spPr>
          <a:xfrm>
            <a:off x="1824759" y="983239"/>
            <a:ext cx="8801100" cy="5057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28840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BA352-BB2E-2622-F67A-BE01F218884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8A1AA4-1E21-4983-D8E9-0DCFF7F31061}"/>
              </a:ext>
            </a:extLst>
          </p:cNvPr>
          <p:cNvSpPr>
            <a:spLocks noChangeArrowheads="1"/>
          </p:cNvSpPr>
          <p:nvPr/>
        </p:nvSpPr>
        <p:spPr bwMode="auto">
          <a:xfrm>
            <a:off x="1893445" y="655303"/>
            <a:ext cx="10099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eaLnBrk="1" hangingPunct="1"/>
            <a:r>
              <a:rPr lang="en-US" altLang="en-US" sz="3600" i="1" dirty="0">
                <a:solidFill>
                  <a:schemeClr val="bg1"/>
                </a:solidFill>
                <a:effectLst>
                  <a:outerShdw blurRad="38100" dist="38100" dir="2700000" algn="tl">
                    <a:srgbClr val="000000">
                      <a:alpha val="43137"/>
                    </a:srgbClr>
                  </a:outerShdw>
                </a:effectLst>
                <a:latin typeface="+mn-lt"/>
              </a:rPr>
              <a:t>Select “Not My Quote” if the Quote is Not for You</a:t>
            </a:r>
          </a:p>
        </p:txBody>
      </p:sp>
      <p:pic>
        <p:nvPicPr>
          <p:cNvPr id="5" name="Picture 4">
            <a:extLst>
              <a:ext uri="{FF2B5EF4-FFF2-40B4-BE49-F238E27FC236}">
                <a16:creationId xmlns:a16="http://schemas.microsoft.com/office/drawing/2014/main" id="{48387D84-73A9-092E-44D5-080DEAD57019}"/>
              </a:ext>
            </a:extLst>
          </p:cNvPr>
          <p:cNvPicPr>
            <a:picLocks noChangeAspect="1"/>
          </p:cNvPicPr>
          <p:nvPr/>
        </p:nvPicPr>
        <p:blipFill>
          <a:blip r:embed="rId2"/>
          <a:stretch>
            <a:fillRect/>
          </a:stretch>
        </p:blipFill>
        <p:spPr>
          <a:xfrm>
            <a:off x="1893444" y="1619827"/>
            <a:ext cx="9437077"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99959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890C0-03E4-0289-9957-B81BF102F53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3DB8A4A-A4CE-5353-B6C5-5932791CC3BF}"/>
              </a:ext>
            </a:extLst>
          </p:cNvPr>
          <p:cNvSpPr>
            <a:spLocks noChangeArrowheads="1"/>
          </p:cNvSpPr>
          <p:nvPr/>
        </p:nvSpPr>
        <p:spPr bwMode="auto">
          <a:xfrm>
            <a:off x="2808653" y="221360"/>
            <a:ext cx="7633251" cy="52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b="1">
                <a:solidFill>
                  <a:schemeClr val="tx1"/>
                </a:solidFill>
                <a:latin typeface="Helvetica" panose="020B0604020202020204" pitchFamily="34" charset="0"/>
              </a:defRPr>
            </a:lvl1pPr>
            <a:lvl2pPr marL="742950" indent="-285750">
              <a:defRPr b="1">
                <a:solidFill>
                  <a:schemeClr val="tx1"/>
                </a:solidFill>
                <a:latin typeface="Helvetica" panose="020B0604020202020204" pitchFamily="34" charset="0"/>
              </a:defRPr>
            </a:lvl2pPr>
            <a:lvl3pPr marL="1143000" indent="-228600">
              <a:defRPr b="1">
                <a:solidFill>
                  <a:schemeClr val="tx1"/>
                </a:solidFill>
                <a:latin typeface="Helvetica" panose="020B0604020202020204" pitchFamily="34" charset="0"/>
              </a:defRPr>
            </a:lvl3pPr>
            <a:lvl4pPr marL="1600200" indent="-228600">
              <a:defRPr b="1">
                <a:solidFill>
                  <a:schemeClr val="tx1"/>
                </a:solidFill>
                <a:latin typeface="Helvetica" panose="020B0604020202020204" pitchFamily="34" charset="0"/>
              </a:defRPr>
            </a:lvl4pPr>
            <a:lvl5pPr marL="2057400" indent="-228600">
              <a:defRPr b="1">
                <a:solidFill>
                  <a:schemeClr val="tx1"/>
                </a:solidFill>
                <a:latin typeface="Helvetica" panose="020B0604020202020204" pitchFamily="34" charset="0"/>
              </a:defRPr>
            </a:lvl5pPr>
            <a:lvl6pPr marL="2514600" indent="-228600" eaLnBrk="0" fontAlgn="base" hangingPunct="0">
              <a:spcBef>
                <a:spcPct val="0"/>
              </a:spcBef>
              <a:spcAft>
                <a:spcPct val="0"/>
              </a:spcAft>
              <a:defRPr b="1">
                <a:solidFill>
                  <a:schemeClr val="tx1"/>
                </a:solidFill>
                <a:latin typeface="Helvetica" panose="020B0604020202020204" pitchFamily="34" charset="0"/>
              </a:defRPr>
            </a:lvl6pPr>
            <a:lvl7pPr marL="2971800" indent="-228600" eaLnBrk="0" fontAlgn="base" hangingPunct="0">
              <a:spcBef>
                <a:spcPct val="0"/>
              </a:spcBef>
              <a:spcAft>
                <a:spcPct val="0"/>
              </a:spcAft>
              <a:defRPr b="1">
                <a:solidFill>
                  <a:schemeClr val="tx1"/>
                </a:solidFill>
                <a:latin typeface="Helvetica" panose="020B0604020202020204" pitchFamily="34" charset="0"/>
              </a:defRPr>
            </a:lvl7pPr>
            <a:lvl8pPr marL="3429000" indent="-228600" eaLnBrk="0" fontAlgn="base" hangingPunct="0">
              <a:spcBef>
                <a:spcPct val="0"/>
              </a:spcBef>
              <a:spcAft>
                <a:spcPct val="0"/>
              </a:spcAft>
              <a:defRPr b="1">
                <a:solidFill>
                  <a:schemeClr val="tx1"/>
                </a:solidFill>
                <a:latin typeface="Helvetica" panose="020B0604020202020204" pitchFamily="34" charset="0"/>
              </a:defRPr>
            </a:lvl8pPr>
            <a:lvl9pPr marL="3886200" indent="-228600" eaLnBrk="0" fontAlgn="base" hangingPunct="0">
              <a:spcBef>
                <a:spcPct val="0"/>
              </a:spcBef>
              <a:spcAft>
                <a:spcPct val="0"/>
              </a:spcAft>
              <a:defRPr b="1">
                <a:solidFill>
                  <a:schemeClr val="tx1"/>
                </a:solidFill>
                <a:latin typeface="Helvetica" panose="020B0604020202020204" pitchFamily="34" charset="0"/>
              </a:defRPr>
            </a:lvl9pPr>
          </a:lstStyle>
          <a:p>
            <a:pPr algn="ctr" eaLnBrk="1" hangingPunct="1"/>
            <a:r>
              <a:rPr lang="en-US" altLang="en-US" sz="3600" i="1">
                <a:solidFill>
                  <a:schemeClr val="bg1"/>
                </a:solidFill>
                <a:effectLst>
                  <a:outerShdw blurRad="38100" dist="38100" dir="2700000" algn="tl">
                    <a:srgbClr val="000000">
                      <a:alpha val="43137"/>
                    </a:srgbClr>
                  </a:outerShdw>
                </a:effectLst>
                <a:latin typeface="+mn-lt"/>
              </a:rPr>
              <a:t>Sales Team Report </a:t>
            </a:r>
            <a:r>
              <a:rPr lang="en-US" altLang="en-US" sz="3600" i="1" dirty="0">
                <a:solidFill>
                  <a:schemeClr val="bg1"/>
                </a:solidFill>
                <a:effectLst>
                  <a:outerShdw blurRad="38100" dist="38100" dir="2700000" algn="tl">
                    <a:srgbClr val="000000">
                      <a:alpha val="43137"/>
                    </a:srgbClr>
                  </a:outerShdw>
                </a:effectLst>
                <a:latin typeface="+mn-lt"/>
              </a:rPr>
              <a:t>Sample</a:t>
            </a:r>
          </a:p>
        </p:txBody>
      </p:sp>
      <p:pic>
        <p:nvPicPr>
          <p:cNvPr id="3" name="Picture 2">
            <a:extLst>
              <a:ext uri="{FF2B5EF4-FFF2-40B4-BE49-F238E27FC236}">
                <a16:creationId xmlns:a16="http://schemas.microsoft.com/office/drawing/2014/main" id="{0E14B67F-E95A-B1C7-519B-966C1BCDCDCD}"/>
              </a:ext>
            </a:extLst>
          </p:cNvPr>
          <p:cNvPicPr>
            <a:picLocks noChangeAspect="1"/>
          </p:cNvPicPr>
          <p:nvPr/>
        </p:nvPicPr>
        <p:blipFill>
          <a:blip r:embed="rId3"/>
          <a:stretch>
            <a:fillRect/>
          </a:stretch>
        </p:blipFill>
        <p:spPr>
          <a:xfrm>
            <a:off x="1682228" y="1051559"/>
            <a:ext cx="9886102" cy="4754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8025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123" id="{CE5D4D5C-BC18-424F-8978-9E4E8DCACF1B}" vid="{0018EAF1-374A-480B-B5B8-8CDBF77E33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24202</TotalTime>
  <Words>902</Words>
  <Application>Microsoft Office PowerPoint</Application>
  <PresentationFormat>Widescreen</PresentationFormat>
  <Paragraphs>112</Paragraphs>
  <Slides>21</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John Ericson III</cp:lastModifiedBy>
  <cp:revision>942</cp:revision>
  <dcterms:created xsi:type="dcterms:W3CDTF">2019-04-24T14:35:40Z</dcterms:created>
  <dcterms:modified xsi:type="dcterms:W3CDTF">2025-08-28T14:19:16Z</dcterms:modified>
</cp:coreProperties>
</file>